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27"/>
  </p:notesMasterIdLst>
  <p:sldIdLst>
    <p:sldId id="256" r:id="rId3"/>
    <p:sldId id="257" r:id="rId4"/>
    <p:sldId id="259" r:id="rId5"/>
    <p:sldId id="371" r:id="rId6"/>
    <p:sldId id="386" r:id="rId7"/>
    <p:sldId id="372" r:id="rId8"/>
    <p:sldId id="260" r:id="rId9"/>
    <p:sldId id="296" r:id="rId10"/>
    <p:sldId id="297" r:id="rId11"/>
    <p:sldId id="298" r:id="rId12"/>
    <p:sldId id="299" r:id="rId13"/>
    <p:sldId id="374" r:id="rId14"/>
    <p:sldId id="375" r:id="rId15"/>
    <p:sldId id="376" r:id="rId16"/>
    <p:sldId id="377" r:id="rId17"/>
    <p:sldId id="379" r:id="rId18"/>
    <p:sldId id="380" r:id="rId19"/>
    <p:sldId id="381" r:id="rId20"/>
    <p:sldId id="382" r:id="rId21"/>
    <p:sldId id="383" r:id="rId22"/>
    <p:sldId id="384" r:id="rId23"/>
    <p:sldId id="385" r:id="rId24"/>
    <p:sldId id="295" r:id="rId25"/>
    <p:sldId id="373" r:id="rId26"/>
  </p:sldIdLst>
  <p:sldSz cx="12192000" cy="6858000"/>
  <p:notesSz cx="6858000" cy="9144000"/>
  <p:defaultText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5">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407" autoAdjust="0"/>
    <p:restoredTop sz="94660"/>
  </p:normalViewPr>
  <p:slideViewPr>
    <p:cSldViewPr snapToGrid="0" showGuides="1">
      <p:cViewPr varScale="1">
        <p:scale>
          <a:sx n="105" d="100"/>
          <a:sy n="105" d="100"/>
        </p:scale>
        <p:origin x="200" y="704"/>
      </p:cViewPr>
      <p:guideLst>
        <p:guide orient="horz" pos="2175"/>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9F3B09C9-CD7F-4A99-BFBC-CDF85435DBA1}" type="doc">
      <dgm:prSet loTypeId="urn:microsoft.com/office/officeart/2005/8/layout/venn3#1" loCatId="relationship" qsTypeId="urn:microsoft.com/office/officeart/2005/8/quickstyle/simple1#1" qsCatId="simple" csTypeId="urn:microsoft.com/office/officeart/2005/8/colors/accent1_2#1" csCatId="accent1" phldr="1"/>
      <dgm:spPr/>
      <dgm:t>
        <a:bodyPr/>
        <a:lstStyle/>
        <a:p>
          <a:endParaRPr lang="zh-CN" altLang="en-US"/>
        </a:p>
      </dgm:t>
    </dgm:pt>
    <dgm:pt modelId="{26844CC0-88A0-4879-8DC9-8B9D9654471E}" type="pres">
      <dgm:prSet presAssocID="{9F3B09C9-CD7F-4A99-BFBC-CDF85435DBA1}" presName="Name0" presStyleCnt="0">
        <dgm:presLayoutVars>
          <dgm:dir/>
          <dgm:resizeHandles val="exact"/>
        </dgm:presLayoutVars>
      </dgm:prSet>
      <dgm:spPr/>
    </dgm:pt>
  </dgm:ptLst>
  <dgm:cxnLst>
    <dgm:cxn modelId="{1E8BA9A5-092D-4031-92C0-2C9CEA61DB8A}" type="presOf" srcId="{9F3B09C9-CD7F-4A99-BFBC-CDF85435DBA1}" destId="{26844CC0-88A0-4879-8DC9-8B9D9654471E}" srcOrd="0" destOrd="0" presId="urn:microsoft.com/office/officeart/2005/8/layout/venn3#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F3B09C9-CD7F-4A99-BFBC-CDF85435DBA1}" type="doc">
      <dgm:prSet loTypeId="urn:microsoft.com/office/officeart/2005/8/layout/venn3#1" loCatId="relationship" qsTypeId="urn:microsoft.com/office/officeart/2005/8/quickstyle/simple1#1" qsCatId="simple" csTypeId="urn:microsoft.com/office/officeart/2005/8/colors/accent1_2#1" csCatId="accent1" phldr="1"/>
      <dgm:spPr/>
      <dgm:t>
        <a:bodyPr/>
        <a:lstStyle/>
        <a:p>
          <a:endParaRPr lang="zh-CN" altLang="en-US"/>
        </a:p>
      </dgm:t>
    </dgm:pt>
    <dgm:pt modelId="{26844CC0-88A0-4879-8DC9-8B9D9654471E}" type="pres">
      <dgm:prSet presAssocID="{9F3B09C9-CD7F-4A99-BFBC-CDF85435DBA1}" presName="Name0" presStyleCnt="0">
        <dgm:presLayoutVars>
          <dgm:dir/>
          <dgm:resizeHandles val="exact"/>
        </dgm:presLayoutVars>
      </dgm:prSet>
      <dgm:spPr/>
    </dgm:pt>
  </dgm:ptLst>
  <dgm:cxnLst>
    <dgm:cxn modelId="{1E8BA9A5-092D-4031-92C0-2C9CEA61DB8A}" type="presOf" srcId="{9F3B09C9-CD7F-4A99-BFBC-CDF85435DBA1}" destId="{26844CC0-88A0-4879-8DC9-8B9D9654471E}" srcOrd="0" destOrd="0" presId="urn:microsoft.com/office/officeart/2005/8/layout/venn3#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F3B09C9-CD7F-4A99-BFBC-CDF85435DBA1}" type="doc">
      <dgm:prSet loTypeId="urn:microsoft.com/office/officeart/2005/8/layout/venn3#1" loCatId="relationship" qsTypeId="urn:microsoft.com/office/officeart/2005/8/quickstyle/simple1#1" qsCatId="simple" csTypeId="urn:microsoft.com/office/officeart/2005/8/colors/accent1_2#1" csCatId="accent1" phldr="1"/>
      <dgm:spPr/>
      <dgm:t>
        <a:bodyPr/>
        <a:lstStyle/>
        <a:p>
          <a:endParaRPr lang="zh-CN" altLang="en-US"/>
        </a:p>
      </dgm:t>
    </dgm:pt>
    <dgm:pt modelId="{26844CC0-88A0-4879-8DC9-8B9D9654471E}" type="pres">
      <dgm:prSet presAssocID="{9F3B09C9-CD7F-4A99-BFBC-CDF85435DBA1}" presName="Name0" presStyleCnt="0">
        <dgm:presLayoutVars>
          <dgm:dir/>
          <dgm:resizeHandles val="exact"/>
        </dgm:presLayoutVars>
      </dgm:prSet>
      <dgm:spPr/>
    </dgm:pt>
  </dgm:ptLst>
  <dgm:cxnLst>
    <dgm:cxn modelId="{1E8BA9A5-092D-4031-92C0-2C9CEA61DB8A}" type="presOf" srcId="{9F3B09C9-CD7F-4A99-BFBC-CDF85435DBA1}" destId="{26844CC0-88A0-4879-8DC9-8B9D9654471E}" srcOrd="0" destOrd="0" presId="urn:microsoft.com/office/officeart/2005/8/layout/venn3#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enn3#1">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linDir" val="fromR"/>
          <dgm:param type="fallback" val="2D"/>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HorzCh" val="ctr"/>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enn3#1">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linDir" val="fromR"/>
          <dgm:param type="fallback" val="2D"/>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HorzCh" val="ctr"/>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enn3#1">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linDir" val="fromR"/>
          <dgm:param type="fallback" val="2D"/>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HorzCh" val="ctr"/>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BCFE7D-8F55-4EE8-8149-5D8520A0AAC1}" type="datetimeFigureOut">
              <a:rPr lang="zh-CN" altLang="en-US" smtClean="0"/>
              <a:t>2020/6/4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28782A-40BF-4B90-AD78-793C0652107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3765" rtl="0" eaLnBrk="1" latinLnBrk="0" hangingPunct="1">
      <a:defRPr sz="1200" kern="1200">
        <a:solidFill>
          <a:schemeClr val="tx1"/>
        </a:solidFill>
        <a:latin typeface="+mn-lt"/>
        <a:ea typeface="+mn-ea"/>
        <a:cs typeface="+mn-cs"/>
      </a:defRPr>
    </a:lvl1pPr>
    <a:lvl2pPr marL="457200" algn="l" defTabSz="913765" rtl="0" eaLnBrk="1" latinLnBrk="0" hangingPunct="1">
      <a:defRPr sz="1200" kern="1200">
        <a:solidFill>
          <a:schemeClr val="tx1"/>
        </a:solidFill>
        <a:latin typeface="+mn-lt"/>
        <a:ea typeface="+mn-ea"/>
        <a:cs typeface="+mn-cs"/>
      </a:defRPr>
    </a:lvl2pPr>
    <a:lvl3pPr marL="914400" algn="l" defTabSz="913765" rtl="0" eaLnBrk="1" latinLnBrk="0" hangingPunct="1">
      <a:defRPr sz="1200" kern="1200">
        <a:solidFill>
          <a:schemeClr val="tx1"/>
        </a:solidFill>
        <a:latin typeface="+mn-lt"/>
        <a:ea typeface="+mn-ea"/>
        <a:cs typeface="+mn-cs"/>
      </a:defRPr>
    </a:lvl3pPr>
    <a:lvl4pPr marL="1371600" algn="l" defTabSz="913765" rtl="0" eaLnBrk="1" latinLnBrk="0" hangingPunct="1">
      <a:defRPr sz="1200" kern="1200">
        <a:solidFill>
          <a:schemeClr val="tx1"/>
        </a:solidFill>
        <a:latin typeface="+mn-lt"/>
        <a:ea typeface="+mn-ea"/>
        <a:cs typeface="+mn-cs"/>
      </a:defRPr>
    </a:lvl4pPr>
    <a:lvl5pPr marL="1828800" algn="l" defTabSz="913765" rtl="0" eaLnBrk="1" latinLnBrk="0" hangingPunct="1">
      <a:defRPr sz="1200" kern="1200">
        <a:solidFill>
          <a:schemeClr val="tx1"/>
        </a:solidFill>
        <a:latin typeface="+mn-lt"/>
        <a:ea typeface="+mn-ea"/>
        <a:cs typeface="+mn-cs"/>
      </a:defRPr>
    </a:lvl5pPr>
    <a:lvl6pPr marL="2286000" algn="l" defTabSz="913765" rtl="0" eaLnBrk="1" latinLnBrk="0" hangingPunct="1">
      <a:defRPr sz="1200" kern="1200">
        <a:solidFill>
          <a:schemeClr val="tx1"/>
        </a:solidFill>
        <a:latin typeface="+mn-lt"/>
        <a:ea typeface="+mn-ea"/>
        <a:cs typeface="+mn-cs"/>
      </a:defRPr>
    </a:lvl6pPr>
    <a:lvl7pPr marL="2743200" algn="l" defTabSz="913765" rtl="0" eaLnBrk="1" latinLnBrk="0" hangingPunct="1">
      <a:defRPr sz="1200" kern="1200">
        <a:solidFill>
          <a:schemeClr val="tx1"/>
        </a:solidFill>
        <a:latin typeface="+mn-lt"/>
        <a:ea typeface="+mn-ea"/>
        <a:cs typeface="+mn-cs"/>
      </a:defRPr>
    </a:lvl7pPr>
    <a:lvl8pPr marL="3200400" algn="l" defTabSz="913765" rtl="0" eaLnBrk="1" latinLnBrk="0" hangingPunct="1">
      <a:defRPr sz="1200" kern="1200">
        <a:solidFill>
          <a:schemeClr val="tx1"/>
        </a:solidFill>
        <a:latin typeface="+mn-lt"/>
        <a:ea typeface="+mn-ea"/>
        <a:cs typeface="+mn-cs"/>
      </a:defRPr>
    </a:lvl8pPr>
    <a:lvl9pPr marL="3657600" algn="l" defTabSz="91376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BA0C8795-E1E0-49C7-9A53-0E7622B6636B}"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9725322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066238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939427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294164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695812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8486465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7020593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17797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BA0C8795-E1E0-49C7-9A53-0E7622B6636B}"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707693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121789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00857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4201551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3717479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3765" rtl="0" eaLnBrk="1" fontAlgn="auto" latinLnBrk="0" hangingPunct="1">
              <a:lnSpc>
                <a:spcPct val="100000"/>
              </a:lnSpc>
              <a:spcBef>
                <a:spcPts val="0"/>
              </a:spcBef>
              <a:spcAft>
                <a:spcPts val="0"/>
              </a:spcAft>
              <a:buClrTx/>
              <a:buSzTx/>
              <a:buFontTx/>
              <a:buNone/>
              <a:defRPr/>
            </a:pPr>
            <a:fld id="{C179FA90-D01C-4C56-BD10-9364D314563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7"/>
            <a:ext cx="9144000" cy="16557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3444B59F-3D32-4799-9C43-690FA611DB0E}" type="datetimeFigureOut">
              <a:rPr lang="zh-CN" altLang="en-US" smtClean="0"/>
              <a:t>2020/6/4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3CBA52-F395-404E-9003-5F6E4E9DDB35}"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444B59F-3D32-4799-9C43-690FA611DB0E}" type="datetimeFigureOut">
              <a:rPr lang="zh-CN" altLang="en-US" smtClean="0"/>
              <a:t>2020/6/4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3CBA52-F395-404E-9003-5F6E4E9DDB35}"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1" y="365126"/>
            <a:ext cx="2628900" cy="5811839"/>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1" y="365126"/>
            <a:ext cx="7734300" cy="5811839"/>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444B59F-3D32-4799-9C43-690FA611DB0E}" type="datetimeFigureOut">
              <a:rPr lang="zh-CN" altLang="en-US" smtClean="0"/>
              <a:t>2020/6/4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3CBA52-F395-404E-9003-5F6E4E9DDB35}"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9144"/>
            <a:ext cx="12192000" cy="6839712"/>
          </a:xfrm>
          <a:prstGeom prst="rect">
            <a:avLst/>
          </a:prstGeom>
        </p:spPr>
      </p:pic>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1952" y="3439887"/>
            <a:ext cx="4231533" cy="488564"/>
          </a:xfrm>
          <a:prstGeom prst="rect">
            <a:avLst/>
          </a:prstGeom>
        </p:spPr>
      </p:pic>
      <p:sp>
        <p:nvSpPr>
          <p:cNvPr id="4" name="Date Placeholder 3"/>
          <p:cNvSpPr>
            <a:spLocks noGrp="1"/>
          </p:cNvSpPr>
          <p:nvPr>
            <p:ph type="dt" sz="half" idx="10"/>
          </p:nvPr>
        </p:nvSpPr>
        <p:spPr/>
        <p:txBody>
          <a:bodyPr/>
          <a:lstStyle/>
          <a:p>
            <a:fld id="{C9E60F58-3108-4415-857A-6D0360DF626E}" type="datetimeFigureOut">
              <a:rPr lang="zh-CN" altLang="en-US" smtClean="0"/>
              <a:t>2020/6/4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AE85CE2-CEAD-46BB-861E-7D62265DC969}" type="slidenum">
              <a:rPr lang="zh-CN" altLang="en-US" smtClean="0"/>
              <a:t>‹#›</a:t>
            </a:fld>
            <a:endParaRPr lang="zh-CN" altLang="en-US"/>
          </a:p>
        </p:txBody>
      </p:sp>
      <p:sp>
        <p:nvSpPr>
          <p:cNvPr id="2" name="Title 1"/>
          <p:cNvSpPr>
            <a:spLocks noGrp="1"/>
          </p:cNvSpPr>
          <p:nvPr>
            <p:ph type="ctrTitle"/>
          </p:nvPr>
        </p:nvSpPr>
        <p:spPr>
          <a:xfrm>
            <a:off x="290285" y="2098781"/>
            <a:ext cx="6258560" cy="1310327"/>
          </a:xfrm>
        </p:spPr>
        <p:txBody>
          <a:bodyPr anchor="b">
            <a:noAutofit/>
          </a:bodyPr>
          <a:lstStyle>
            <a:lvl1pPr algn="ctr">
              <a:lnSpc>
                <a:spcPct val="80000"/>
              </a:lnSpc>
              <a:defRPr sz="4080" b="0" i="0">
                <a:gradFill flip="none" rotWithShape="1">
                  <a:gsLst>
                    <a:gs pos="0">
                      <a:srgbClr val="ED3E43"/>
                    </a:gs>
                    <a:gs pos="50000">
                      <a:schemeClr val="accent1">
                        <a:lumMod val="75000"/>
                        <a:shade val="67500"/>
                        <a:satMod val="115000"/>
                      </a:schemeClr>
                    </a:gs>
                    <a:gs pos="100000">
                      <a:schemeClr val="accent1">
                        <a:lumMod val="75000"/>
                        <a:shade val="100000"/>
                        <a:satMod val="115000"/>
                      </a:schemeClr>
                    </a:gs>
                  </a:gsLst>
                  <a:path path="circle">
                    <a:fillToRect l="50000" t="50000" r="50000" b="50000"/>
                  </a:path>
                  <a:tileRect/>
                </a:gradFill>
                <a:effectLst/>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497878" y="3468466"/>
            <a:ext cx="4075609" cy="423361"/>
          </a:xfrm>
        </p:spPr>
        <p:txBody>
          <a:bodyPr anchor="ctr">
            <a:normAutofit/>
          </a:bodyPr>
          <a:lstStyle>
            <a:lvl1pPr marL="0" indent="0" algn="ctr">
              <a:buNone/>
              <a:defRPr sz="1680">
                <a:solidFill>
                  <a:schemeClr val="accent2">
                    <a:lumMod val="50000"/>
                  </a:schemeClr>
                </a:solidFill>
              </a:defRPr>
            </a:lvl1pPr>
            <a:lvl2pPr marL="427990" indent="0" algn="ctr">
              <a:buNone/>
              <a:defRPr sz="1920"/>
            </a:lvl2pPr>
            <a:lvl3pPr marL="855980" indent="0" algn="ctr">
              <a:buNone/>
              <a:defRPr sz="1680"/>
            </a:lvl3pPr>
            <a:lvl4pPr marL="1283970" indent="0" algn="ctr">
              <a:buNone/>
              <a:defRPr sz="1440"/>
            </a:lvl4pPr>
            <a:lvl5pPr marL="1711960" indent="0" algn="ctr">
              <a:buNone/>
              <a:defRPr sz="1440"/>
            </a:lvl5pPr>
            <a:lvl6pPr marL="2139950" indent="0" algn="ctr">
              <a:buNone/>
              <a:defRPr sz="1440"/>
            </a:lvl6pPr>
            <a:lvl7pPr marL="2567305" indent="0" algn="ctr">
              <a:buNone/>
              <a:defRPr sz="1440"/>
            </a:lvl7pPr>
            <a:lvl8pPr marL="2995295" indent="0" algn="ctr">
              <a:buNone/>
              <a:defRPr sz="1440"/>
            </a:lvl8pPr>
            <a:lvl9pPr marL="3423285" indent="0" algn="ctr">
              <a:buNone/>
              <a:defRPr sz="1440"/>
            </a:lvl9pPr>
          </a:lstStyle>
          <a:p>
            <a:r>
              <a:rPr lang="zh-CN" altLang="en-US"/>
              <a:t>单击此处编辑母版副标题样式</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p:txBody>
      </p:sp>
      <p:sp>
        <p:nvSpPr>
          <p:cNvPr id="4" name="Date Placeholder 3"/>
          <p:cNvSpPr>
            <a:spLocks noGrp="1"/>
          </p:cNvSpPr>
          <p:nvPr>
            <p:ph type="dt" sz="half" idx="10"/>
          </p:nvPr>
        </p:nvSpPr>
        <p:spPr/>
        <p:txBody>
          <a:bodyPr/>
          <a:lstStyle/>
          <a:p>
            <a:fld id="{13D0CE79-49FB-443D-BEF8-6B709DE8FD0C}" type="datetimeFigureOut">
              <a:rPr lang="zh-CN" altLang="en-US" smtClean="0"/>
              <a:t>2020/6/4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F906490-237C-474C-BA2E-D98840BC1F8F}"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1" y="2786745"/>
            <a:ext cx="10515600" cy="1070339"/>
          </a:xfrm>
        </p:spPr>
        <p:txBody>
          <a:bodyPr anchor="b"/>
          <a:lstStyle>
            <a:lvl1pPr>
              <a:defRPr sz="4440">
                <a:solidFill>
                  <a:schemeClr val="accent1">
                    <a:lumMod val="7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1" y="3884070"/>
            <a:ext cx="10515600" cy="611731"/>
          </a:xfrm>
        </p:spPr>
        <p:txBody>
          <a:bodyPr/>
          <a:lstStyle>
            <a:lvl1pPr marL="0" indent="0">
              <a:buNone/>
              <a:defRPr sz="2280">
                <a:solidFill>
                  <a:schemeClr val="accent2"/>
                </a:solidFill>
              </a:defRPr>
            </a:lvl1pPr>
            <a:lvl2pPr marL="427990" indent="0">
              <a:buNone/>
              <a:defRPr sz="1920">
                <a:solidFill>
                  <a:schemeClr val="tx1">
                    <a:tint val="75000"/>
                  </a:schemeClr>
                </a:solidFill>
              </a:defRPr>
            </a:lvl2pPr>
            <a:lvl3pPr marL="855980" indent="0">
              <a:buNone/>
              <a:defRPr sz="1680">
                <a:solidFill>
                  <a:schemeClr val="tx1">
                    <a:tint val="75000"/>
                  </a:schemeClr>
                </a:solidFill>
              </a:defRPr>
            </a:lvl3pPr>
            <a:lvl4pPr marL="1283970" indent="0">
              <a:buNone/>
              <a:defRPr sz="1440">
                <a:solidFill>
                  <a:schemeClr val="tx1">
                    <a:tint val="75000"/>
                  </a:schemeClr>
                </a:solidFill>
              </a:defRPr>
            </a:lvl4pPr>
            <a:lvl5pPr marL="1711960" indent="0">
              <a:buNone/>
              <a:defRPr sz="1440">
                <a:solidFill>
                  <a:schemeClr val="tx1">
                    <a:tint val="75000"/>
                  </a:schemeClr>
                </a:solidFill>
              </a:defRPr>
            </a:lvl5pPr>
            <a:lvl6pPr marL="2139950" indent="0">
              <a:buNone/>
              <a:defRPr sz="1440">
                <a:solidFill>
                  <a:schemeClr val="tx1">
                    <a:tint val="75000"/>
                  </a:schemeClr>
                </a:solidFill>
              </a:defRPr>
            </a:lvl6pPr>
            <a:lvl7pPr marL="2567305" indent="0">
              <a:buNone/>
              <a:defRPr sz="1440">
                <a:solidFill>
                  <a:schemeClr val="tx1">
                    <a:tint val="75000"/>
                  </a:schemeClr>
                </a:solidFill>
              </a:defRPr>
            </a:lvl7pPr>
            <a:lvl8pPr marL="2995295" indent="0">
              <a:buNone/>
              <a:defRPr sz="1440">
                <a:solidFill>
                  <a:schemeClr val="tx1">
                    <a:tint val="75000"/>
                  </a:schemeClr>
                </a:solidFill>
              </a:defRPr>
            </a:lvl8pPr>
            <a:lvl9pPr marL="3423285" indent="0">
              <a:buNone/>
              <a:defRPr sz="144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3D0CE79-49FB-443D-BEF8-6B709DE8FD0C}" type="datetimeFigureOut">
              <a:rPr lang="zh-CN" altLang="en-US" smtClean="0"/>
              <a:t>2020/6/4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F906490-237C-474C-BA2E-D98840BC1F8F}"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13D0CE79-49FB-443D-BEF8-6B709DE8FD0C}" type="datetimeFigureOut">
              <a:rPr lang="zh-CN" altLang="en-US" smtClean="0"/>
              <a:t>2020/6/4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F906490-237C-474C-BA2E-D98840BC1F8F}"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280" b="1"/>
            </a:lvl1pPr>
            <a:lvl2pPr marL="427990" indent="0">
              <a:buNone/>
              <a:defRPr sz="1920" b="1"/>
            </a:lvl2pPr>
            <a:lvl3pPr marL="855980" indent="0">
              <a:buNone/>
              <a:defRPr sz="1680" b="1"/>
            </a:lvl3pPr>
            <a:lvl4pPr marL="1283970" indent="0">
              <a:buNone/>
              <a:defRPr sz="1440" b="1"/>
            </a:lvl4pPr>
            <a:lvl5pPr marL="1711960" indent="0">
              <a:buNone/>
              <a:defRPr sz="1440" b="1"/>
            </a:lvl5pPr>
            <a:lvl6pPr marL="2139950" indent="0">
              <a:buNone/>
              <a:defRPr sz="1440" b="1"/>
            </a:lvl6pPr>
            <a:lvl7pPr marL="2567305" indent="0">
              <a:buNone/>
              <a:defRPr sz="1440" b="1"/>
            </a:lvl7pPr>
            <a:lvl8pPr marL="2995295" indent="0">
              <a:buNone/>
              <a:defRPr sz="1440" b="1"/>
            </a:lvl8pPr>
            <a:lvl9pPr marL="3423285" indent="0">
              <a:buNone/>
              <a:defRPr sz="1440" b="1"/>
            </a:lvl9pPr>
          </a:lstStyle>
          <a:p>
            <a:pPr lvl="0"/>
            <a:r>
              <a:rPr lang="zh-CN" altLang="en-US"/>
              <a:t>单击此处编辑母版文本样式</a:t>
            </a:r>
          </a:p>
        </p:txBody>
      </p:sp>
      <p:sp>
        <p:nvSpPr>
          <p:cNvPr id="4" name="Content Placeholder 3"/>
          <p:cNvSpPr>
            <a:spLocks noGrp="1"/>
          </p:cNvSpPr>
          <p:nvPr>
            <p:ph sz="half" idx="2"/>
          </p:nvPr>
        </p:nvSpPr>
        <p:spPr>
          <a:xfrm>
            <a:off x="839789" y="2505077"/>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3" y="1681163"/>
            <a:ext cx="5183188" cy="823912"/>
          </a:xfrm>
        </p:spPr>
        <p:txBody>
          <a:bodyPr anchor="b"/>
          <a:lstStyle>
            <a:lvl1pPr marL="0" indent="0">
              <a:buNone/>
              <a:defRPr sz="2280" b="1"/>
            </a:lvl1pPr>
            <a:lvl2pPr marL="427990" indent="0">
              <a:buNone/>
              <a:defRPr sz="1920" b="1"/>
            </a:lvl2pPr>
            <a:lvl3pPr marL="855980" indent="0">
              <a:buNone/>
              <a:defRPr sz="1680" b="1"/>
            </a:lvl3pPr>
            <a:lvl4pPr marL="1283970" indent="0">
              <a:buNone/>
              <a:defRPr sz="1440" b="1"/>
            </a:lvl4pPr>
            <a:lvl5pPr marL="1711960" indent="0">
              <a:buNone/>
              <a:defRPr sz="1440" b="1"/>
            </a:lvl5pPr>
            <a:lvl6pPr marL="2139950" indent="0">
              <a:buNone/>
              <a:defRPr sz="1440" b="1"/>
            </a:lvl6pPr>
            <a:lvl7pPr marL="2567305" indent="0">
              <a:buNone/>
              <a:defRPr sz="1440" b="1"/>
            </a:lvl7pPr>
            <a:lvl8pPr marL="2995295" indent="0">
              <a:buNone/>
              <a:defRPr sz="1440" b="1"/>
            </a:lvl8pPr>
            <a:lvl9pPr marL="3423285" indent="0">
              <a:buNone/>
              <a:defRPr sz="1440" b="1"/>
            </a:lvl9pPr>
          </a:lstStyle>
          <a:p>
            <a:pPr lvl="0"/>
            <a:r>
              <a:rPr lang="zh-CN" altLang="en-US"/>
              <a:t>单击此处编辑母版文本样式</a:t>
            </a:r>
          </a:p>
        </p:txBody>
      </p:sp>
      <p:sp>
        <p:nvSpPr>
          <p:cNvPr id="6" name="Content Placeholder 5"/>
          <p:cNvSpPr>
            <a:spLocks noGrp="1"/>
          </p:cNvSpPr>
          <p:nvPr>
            <p:ph sz="quarter" idx="4"/>
          </p:nvPr>
        </p:nvSpPr>
        <p:spPr>
          <a:xfrm>
            <a:off x="6172203" y="2505077"/>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C9E60F58-3108-4415-857A-6D0360DF626E}" type="datetimeFigureOut">
              <a:rPr lang="zh-CN" altLang="en-US" smtClean="0"/>
              <a:t>2020/6/4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4AE85CE2-CEAD-46BB-861E-7D62265DC969}"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3D0CE79-49FB-443D-BEF8-6B709DE8FD0C}" type="datetimeFigureOut">
              <a:rPr lang="zh-CN" altLang="en-US" smtClean="0"/>
              <a:t>2020/6/4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F906490-237C-474C-BA2E-D98840BC1F8F}"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D0CE79-49FB-443D-BEF8-6B709DE8FD0C}" type="datetimeFigureOut">
              <a:rPr lang="zh-CN" altLang="en-US" smtClean="0"/>
              <a:t>2020/6/4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F906490-237C-474C-BA2E-D98840BC1F8F}"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0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9"/>
            <a:ext cx="6172200" cy="4873625"/>
          </a:xfrm>
        </p:spPr>
        <p:txBody>
          <a:bodyPr/>
          <a:lstStyle>
            <a:lvl1pPr>
              <a:defRPr sz="3000"/>
            </a:lvl1pPr>
            <a:lvl2pPr>
              <a:defRPr sz="2640"/>
            </a:lvl2pPr>
            <a:lvl3pPr>
              <a:defRPr sz="2280"/>
            </a:lvl3pPr>
            <a:lvl4pPr>
              <a:defRPr sz="1920"/>
            </a:lvl4pPr>
            <a:lvl5pPr>
              <a:defRPr sz="1920"/>
            </a:lvl5pPr>
            <a:lvl6pPr>
              <a:defRPr sz="1920"/>
            </a:lvl6pPr>
            <a:lvl7pPr>
              <a:defRPr sz="1920"/>
            </a:lvl7pPr>
            <a:lvl8pPr>
              <a:defRPr sz="1920"/>
            </a:lvl8pPr>
            <a:lvl9pPr>
              <a:defRPr sz="192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440"/>
            </a:lvl1pPr>
            <a:lvl2pPr marL="427990" indent="0">
              <a:buNone/>
              <a:defRPr sz="1320"/>
            </a:lvl2pPr>
            <a:lvl3pPr marL="855980" indent="0">
              <a:buNone/>
              <a:defRPr sz="1080"/>
            </a:lvl3pPr>
            <a:lvl4pPr marL="1283970" indent="0">
              <a:buNone/>
              <a:defRPr sz="960"/>
            </a:lvl4pPr>
            <a:lvl5pPr marL="1711960" indent="0">
              <a:buNone/>
              <a:defRPr sz="960"/>
            </a:lvl5pPr>
            <a:lvl6pPr marL="2139950" indent="0">
              <a:buNone/>
              <a:defRPr sz="960"/>
            </a:lvl6pPr>
            <a:lvl7pPr marL="2567305" indent="0">
              <a:buNone/>
              <a:defRPr sz="960"/>
            </a:lvl7pPr>
            <a:lvl8pPr marL="2995295" indent="0">
              <a:buNone/>
              <a:defRPr sz="960"/>
            </a:lvl8pPr>
            <a:lvl9pPr marL="3423285" indent="0">
              <a:buNone/>
              <a:defRPr sz="96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3D0CE79-49FB-443D-BEF8-6B709DE8FD0C}" type="datetimeFigureOut">
              <a:rPr lang="zh-CN" altLang="en-US" smtClean="0"/>
              <a:t>2020/6/4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F906490-237C-474C-BA2E-D98840BC1F8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444B59F-3D32-4799-9C43-690FA611DB0E}" type="datetimeFigureOut">
              <a:rPr lang="zh-CN" altLang="en-US" smtClean="0"/>
              <a:t>2020/6/4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3CBA52-F395-404E-9003-5F6E4E9DDB35}"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0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9"/>
            <a:ext cx="6172200" cy="4873625"/>
          </a:xfrm>
        </p:spPr>
        <p:txBody>
          <a:bodyPr anchor="t"/>
          <a:lstStyle>
            <a:lvl1pPr marL="0" indent="0">
              <a:buNone/>
              <a:defRPr sz="3000"/>
            </a:lvl1pPr>
            <a:lvl2pPr marL="427990" indent="0">
              <a:buNone/>
              <a:defRPr sz="2640"/>
            </a:lvl2pPr>
            <a:lvl3pPr marL="855980" indent="0">
              <a:buNone/>
              <a:defRPr sz="2280"/>
            </a:lvl3pPr>
            <a:lvl4pPr marL="1283970" indent="0">
              <a:buNone/>
              <a:defRPr sz="1920"/>
            </a:lvl4pPr>
            <a:lvl5pPr marL="1711960" indent="0">
              <a:buNone/>
              <a:defRPr sz="1920"/>
            </a:lvl5pPr>
            <a:lvl6pPr marL="2139950" indent="0">
              <a:buNone/>
              <a:defRPr sz="1920"/>
            </a:lvl6pPr>
            <a:lvl7pPr marL="2567305" indent="0">
              <a:buNone/>
              <a:defRPr sz="1920"/>
            </a:lvl7pPr>
            <a:lvl8pPr marL="2995295" indent="0">
              <a:buNone/>
              <a:defRPr sz="1920"/>
            </a:lvl8pPr>
            <a:lvl9pPr marL="3423285" indent="0">
              <a:buNone/>
              <a:defRPr sz="192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440"/>
            </a:lvl1pPr>
            <a:lvl2pPr marL="427990" indent="0">
              <a:buNone/>
              <a:defRPr sz="1320"/>
            </a:lvl2pPr>
            <a:lvl3pPr marL="855980" indent="0">
              <a:buNone/>
              <a:defRPr sz="1080"/>
            </a:lvl3pPr>
            <a:lvl4pPr marL="1283970" indent="0">
              <a:buNone/>
              <a:defRPr sz="960"/>
            </a:lvl4pPr>
            <a:lvl5pPr marL="1711960" indent="0">
              <a:buNone/>
              <a:defRPr sz="960"/>
            </a:lvl5pPr>
            <a:lvl6pPr marL="2139950" indent="0">
              <a:buNone/>
              <a:defRPr sz="960"/>
            </a:lvl6pPr>
            <a:lvl7pPr marL="2567305" indent="0">
              <a:buNone/>
              <a:defRPr sz="960"/>
            </a:lvl7pPr>
            <a:lvl8pPr marL="2995295" indent="0">
              <a:buNone/>
              <a:defRPr sz="960"/>
            </a:lvl8pPr>
            <a:lvl9pPr marL="3423285" indent="0">
              <a:buNone/>
              <a:defRPr sz="96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3D0CE79-49FB-443D-BEF8-6B709DE8FD0C}" type="datetimeFigureOut">
              <a:rPr lang="zh-CN" altLang="en-US" smtClean="0"/>
              <a:t>2020/6/4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F906490-237C-474C-BA2E-D98840BC1F8F}"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3D0CE79-49FB-443D-BEF8-6B709DE8FD0C}" type="datetimeFigureOut">
              <a:rPr lang="zh-CN" altLang="en-US" smtClean="0"/>
              <a:t>2020/6/4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F906490-237C-474C-BA2E-D98840BC1F8F}"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6"/>
            <a:ext cx="2628900" cy="581183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3" y="365126"/>
            <a:ext cx="7734300" cy="581183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3D0CE79-49FB-443D-BEF8-6B709DE8FD0C}" type="datetimeFigureOut">
              <a:rPr lang="zh-CN" altLang="en-US" smtClean="0"/>
              <a:t>2020/6/4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F906490-237C-474C-BA2E-D98840BC1F8F}"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40"/>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3444B59F-3D32-4799-9C43-690FA611DB0E}" type="datetimeFigureOut">
              <a:rPr lang="zh-CN" altLang="en-US" smtClean="0"/>
              <a:t>2020/6/4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3CBA52-F395-404E-9003-5F6E4E9DDB35}" type="slidenum">
              <a:rPr lang="zh-CN" altLang="en-US" smtClean="0"/>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比较">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9"/>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9"/>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444B59F-3D32-4799-9C43-690FA611DB0E}" type="datetimeFigureOut">
              <a:rPr lang="zh-CN" altLang="en-US" smtClean="0"/>
              <a:t>2020/6/4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3CBA52-F395-404E-9003-5F6E4E9DDB35}"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9"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1"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444B59F-3D32-4799-9C43-690FA611DB0E}" type="datetimeFigureOut">
              <a:rPr lang="zh-CN" altLang="en-US" smtClean="0"/>
              <a:t>2020/6/4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3CBA52-F395-404E-9003-5F6E4E9DDB35}"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444B59F-3D32-4799-9C43-690FA611DB0E}" type="datetimeFigureOut">
              <a:rPr lang="zh-CN" altLang="en-US" smtClean="0"/>
              <a:t>2020/6/4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3CBA52-F395-404E-9003-5F6E4E9DDB35}"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444B59F-3D32-4799-9C43-690FA611DB0E}" type="datetimeFigureOut">
              <a:rPr lang="zh-CN" altLang="en-US" smtClean="0"/>
              <a:t>2020/6/4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3CBA52-F395-404E-9003-5F6E4E9DDB35}"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1"/>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444B59F-3D32-4799-9C43-690FA611DB0E}" type="datetimeFigureOut">
              <a:rPr lang="zh-CN" altLang="en-US" smtClean="0"/>
              <a:t>2020/6/4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3CBA52-F395-404E-9003-5F6E4E9DDB35}"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1"/>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444B59F-3D32-4799-9C43-690FA611DB0E}" type="datetimeFigureOut">
              <a:rPr lang="zh-CN" altLang="en-US" smtClean="0"/>
              <a:t>2020/6/4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3CBA52-F395-404E-9003-5F6E4E9DDB35}"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image" Target="../media/image2.png"/><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image" Target="../media/image1.jpeg"/><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44B59F-3D32-4799-9C43-690FA611DB0E}" type="datetimeFigureOut">
              <a:rPr lang="zh-CN" altLang="en-US" smtClean="0"/>
              <a:t>2020/6/4</a:t>
            </a:fld>
            <a:endParaRPr lang="zh-CN" altLang="en-US"/>
          </a:p>
        </p:txBody>
      </p:sp>
      <p:sp>
        <p:nvSpPr>
          <p:cNvPr id="5" name="页脚占位符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3CBA52-F395-404E-9003-5F6E4E9DDB3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376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0" y="9144"/>
            <a:ext cx="12192000" cy="6839712"/>
          </a:xfrm>
          <a:prstGeom prst="rect">
            <a:avLst/>
          </a:prstGeom>
        </p:spPr>
      </p:pic>
      <p:sp>
        <p:nvSpPr>
          <p:cNvPr id="3" name="Text Placeholder 2"/>
          <p:cNvSpPr>
            <a:spLocks noGrp="1"/>
          </p:cNvSpPr>
          <p:nvPr>
            <p:ph type="body" idx="1"/>
          </p:nvPr>
        </p:nvSpPr>
        <p:spPr>
          <a:xfrm>
            <a:off x="481881" y="1467059"/>
            <a:ext cx="11187611" cy="5133407"/>
          </a:xfrm>
          <a:prstGeom prst="rect">
            <a:avLst/>
          </a:prstGeom>
        </p:spPr>
        <p:txBody>
          <a:bodyPr vert="horz" lIns="71323" tIns="35662" rIns="71323" bIns="35662" rtlCol="0">
            <a:normAutofit/>
          </a:bodyPr>
          <a:lstStyle/>
          <a:p>
            <a:pPr lvl="0"/>
            <a:r>
              <a:rPr lang="zh-CN" altLang="en-US" dirty="0"/>
              <a:t>单击此处编辑母版文本样式</a:t>
            </a:r>
          </a:p>
          <a:p>
            <a:pPr lvl="1"/>
            <a:r>
              <a:rPr lang="zh-CN" altLang="en-US" dirty="0"/>
              <a:t>第二级</a:t>
            </a:r>
          </a:p>
        </p:txBody>
      </p:sp>
      <p:sp>
        <p:nvSpPr>
          <p:cNvPr id="4" name="Date Placeholder 3"/>
          <p:cNvSpPr>
            <a:spLocks noGrp="1"/>
          </p:cNvSpPr>
          <p:nvPr>
            <p:ph type="dt" sz="half" idx="2"/>
          </p:nvPr>
        </p:nvSpPr>
        <p:spPr>
          <a:xfrm>
            <a:off x="838200" y="6356354"/>
            <a:ext cx="2743200" cy="365125"/>
          </a:xfrm>
          <a:prstGeom prst="rect">
            <a:avLst/>
          </a:prstGeom>
        </p:spPr>
        <p:txBody>
          <a:bodyPr vert="horz" lIns="71323" tIns="35662" rIns="71323" bIns="35662" rtlCol="0" anchor="ctr"/>
          <a:lstStyle>
            <a:lvl1pPr algn="l">
              <a:defRPr sz="1080">
                <a:solidFill>
                  <a:schemeClr val="bg1">
                    <a:lumMod val="65000"/>
                  </a:schemeClr>
                </a:solidFill>
              </a:defRPr>
            </a:lvl1pPr>
          </a:lstStyle>
          <a:p>
            <a:fld id="{13D0CE79-49FB-443D-BEF8-6B709DE8FD0C}" type="datetimeFigureOut">
              <a:rPr lang="zh-CN" altLang="en-US" smtClean="0"/>
              <a:t>2020/6/4</a:t>
            </a:fld>
            <a:endParaRPr lang="zh-CN" altLang="en-US"/>
          </a:p>
        </p:txBody>
      </p:sp>
      <p:sp>
        <p:nvSpPr>
          <p:cNvPr id="5" name="Footer Placeholder 4"/>
          <p:cNvSpPr>
            <a:spLocks noGrp="1"/>
          </p:cNvSpPr>
          <p:nvPr>
            <p:ph type="ftr" sz="quarter" idx="3"/>
          </p:nvPr>
        </p:nvSpPr>
        <p:spPr>
          <a:xfrm>
            <a:off x="4038600" y="6356354"/>
            <a:ext cx="4114800" cy="365125"/>
          </a:xfrm>
          <a:prstGeom prst="rect">
            <a:avLst/>
          </a:prstGeom>
        </p:spPr>
        <p:txBody>
          <a:bodyPr vert="horz" lIns="71323" tIns="35662" rIns="71323" bIns="35662" rtlCol="0" anchor="ctr"/>
          <a:lstStyle>
            <a:lvl1pPr algn="ctr">
              <a:defRPr sz="1080">
                <a:solidFill>
                  <a:schemeClr val="bg1">
                    <a:lumMod val="65000"/>
                  </a:schemeClr>
                </a:solidFill>
              </a:defRPr>
            </a:lvl1pPr>
          </a:lstStyle>
          <a:p>
            <a:endParaRPr lang="zh-CN" altLang="en-US"/>
          </a:p>
        </p:txBody>
      </p:sp>
      <p:sp>
        <p:nvSpPr>
          <p:cNvPr id="6" name="Slide Number Placeholder 5"/>
          <p:cNvSpPr>
            <a:spLocks noGrp="1"/>
          </p:cNvSpPr>
          <p:nvPr>
            <p:ph type="sldNum" sz="quarter" idx="4"/>
          </p:nvPr>
        </p:nvSpPr>
        <p:spPr>
          <a:xfrm>
            <a:off x="8610600" y="6356354"/>
            <a:ext cx="2743200" cy="365125"/>
          </a:xfrm>
          <a:prstGeom prst="rect">
            <a:avLst/>
          </a:prstGeom>
        </p:spPr>
        <p:txBody>
          <a:bodyPr vert="horz" lIns="71323" tIns="35662" rIns="71323" bIns="35662" rtlCol="0" anchor="ctr"/>
          <a:lstStyle>
            <a:lvl1pPr algn="r">
              <a:defRPr sz="1080">
                <a:solidFill>
                  <a:schemeClr val="bg1">
                    <a:lumMod val="65000"/>
                  </a:schemeClr>
                </a:solidFill>
              </a:defRPr>
            </a:lvl1pPr>
          </a:lstStyle>
          <a:p>
            <a:fld id="{EF906490-237C-474C-BA2E-D98840BC1F8F}" type="slidenum">
              <a:rPr lang="zh-CN" altLang="en-US" smtClean="0"/>
              <a:t>‹#›</a:t>
            </a:fld>
            <a:endParaRPr lang="zh-CN" altLang="en-US"/>
          </a:p>
        </p:txBody>
      </p:sp>
      <p:sp>
        <p:nvSpPr>
          <p:cNvPr id="2" name="Title Placeholder 1"/>
          <p:cNvSpPr>
            <a:spLocks noGrp="1"/>
          </p:cNvSpPr>
          <p:nvPr>
            <p:ph type="title"/>
          </p:nvPr>
        </p:nvSpPr>
        <p:spPr>
          <a:xfrm>
            <a:off x="481881" y="491002"/>
            <a:ext cx="11187611" cy="596119"/>
          </a:xfrm>
          <a:prstGeom prst="rect">
            <a:avLst/>
          </a:prstGeom>
        </p:spPr>
        <p:txBody>
          <a:bodyPr vert="horz" lIns="71323" tIns="35662" rIns="71323" bIns="35662" rtlCol="0" anchor="b">
            <a:noAutofit/>
          </a:bodyPr>
          <a:lstStyle/>
          <a:p>
            <a:r>
              <a:rPr lang="zh-CN" altLang="en-US" dirty="0"/>
              <a:t>单击此处编辑母版标题样式</a:t>
            </a:r>
            <a:endParaRPr lang="en-US" dirty="0"/>
          </a:p>
        </p:txBody>
      </p:sp>
      <p:pic>
        <p:nvPicPr>
          <p:cNvPr id="8" name="图片 7"/>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a:off x="771" y="0"/>
            <a:ext cx="12191239" cy="685800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5" r:id="rId14"/>
    <p:sldLayoutId id="2147483676" r:id="rId15"/>
    <p:sldLayoutId id="2147483678" r:id="rId16"/>
    <p:sldLayoutId id="2147483711" r:id="rId17"/>
    <p:sldLayoutId id="2147483712" r:id="rId18"/>
    <p:sldLayoutId id="2147483713" r:id="rId19"/>
    <p:sldLayoutId id="2147483714" r:id="rId20"/>
    <p:sldLayoutId id="2147483715" r:id="rId21"/>
    <p:sldLayoutId id="2147483716" r:id="rId22"/>
  </p:sldLayoutIdLst>
  <p:txStyles>
    <p:titleStyle>
      <a:lvl1pPr algn="l" defTabSz="855345" rtl="0" eaLnBrk="1" latinLnBrk="0" hangingPunct="1">
        <a:lnSpc>
          <a:spcPct val="90000"/>
        </a:lnSpc>
        <a:spcBef>
          <a:spcPct val="0"/>
        </a:spcBef>
        <a:buNone/>
        <a:defRPr sz="3360" kern="1200">
          <a:solidFill>
            <a:schemeClr val="accent1">
              <a:lumMod val="75000"/>
            </a:schemeClr>
          </a:solidFill>
          <a:effectLst/>
          <a:latin typeface="+mj-lt"/>
          <a:ea typeface="+mj-ea"/>
          <a:cs typeface="+mj-cs"/>
        </a:defRPr>
      </a:lvl1pPr>
    </p:titleStyle>
    <p:bodyStyle>
      <a:lvl1pPr marL="334010" indent="-334010" algn="l" defTabSz="855345" rtl="0" eaLnBrk="1" latinLnBrk="0" hangingPunct="1">
        <a:lnSpc>
          <a:spcPct val="90000"/>
        </a:lnSpc>
        <a:spcBef>
          <a:spcPts val="1685"/>
        </a:spcBef>
        <a:buClr>
          <a:schemeClr val="accent1">
            <a:lumMod val="60000"/>
            <a:lumOff val="40000"/>
          </a:schemeClr>
        </a:buClr>
        <a:buSzPct val="80000"/>
        <a:buFont typeface="Wingdings" panose="05000000000000000000" pitchFamily="2" charset="2"/>
        <a:buChar char="v"/>
        <a:defRPr sz="2280" kern="1200">
          <a:solidFill>
            <a:schemeClr val="accent1">
              <a:lumMod val="75000"/>
            </a:schemeClr>
          </a:solidFill>
          <a:latin typeface="+mn-lt"/>
          <a:ea typeface="+mn-ea"/>
          <a:cs typeface="+mn-cs"/>
        </a:defRPr>
      </a:lvl1pPr>
      <a:lvl2pPr marL="334010" indent="-334010" algn="l" defTabSz="855345" rtl="0" eaLnBrk="1" latinLnBrk="0" hangingPunct="1">
        <a:lnSpc>
          <a:spcPct val="130000"/>
        </a:lnSpc>
        <a:spcBef>
          <a:spcPts val="0"/>
        </a:spcBef>
        <a:buFont typeface="Calibri" panose="020F0502020204030204" pitchFamily="34" charset="0"/>
        <a:buChar char=" "/>
        <a:defRPr sz="1440" kern="1200">
          <a:solidFill>
            <a:schemeClr val="tx1"/>
          </a:solidFill>
          <a:latin typeface="+mn-lt"/>
          <a:ea typeface="+mn-ea"/>
          <a:cs typeface="+mn-cs"/>
        </a:defRPr>
      </a:lvl2pPr>
      <a:lvl3pPr marL="1069975" indent="-213995" algn="l" defTabSz="855345" rtl="0" eaLnBrk="1" latinLnBrk="0" hangingPunct="1">
        <a:lnSpc>
          <a:spcPct val="90000"/>
        </a:lnSpc>
        <a:spcBef>
          <a:spcPts val="470"/>
        </a:spcBef>
        <a:buFont typeface="Arial" panose="020B0604020202020204" pitchFamily="34" charset="0"/>
        <a:buChar char="•"/>
        <a:defRPr sz="1920" kern="1200">
          <a:solidFill>
            <a:schemeClr val="bg1">
              <a:lumMod val="50000"/>
            </a:schemeClr>
          </a:solidFill>
          <a:latin typeface="+mn-lt"/>
          <a:ea typeface="+mn-ea"/>
          <a:cs typeface="+mn-cs"/>
        </a:defRPr>
      </a:lvl3pPr>
      <a:lvl4pPr marL="1497965" indent="-213995" algn="l" defTabSz="855345" rtl="0" eaLnBrk="1" latinLnBrk="0" hangingPunct="1">
        <a:lnSpc>
          <a:spcPct val="90000"/>
        </a:lnSpc>
        <a:spcBef>
          <a:spcPts val="470"/>
        </a:spcBef>
        <a:buFont typeface="Arial" panose="020B0604020202020204" pitchFamily="34" charset="0"/>
        <a:buChar char="•"/>
        <a:defRPr sz="1680" kern="1200">
          <a:solidFill>
            <a:schemeClr val="bg1">
              <a:lumMod val="50000"/>
            </a:schemeClr>
          </a:solidFill>
          <a:latin typeface="+mn-lt"/>
          <a:ea typeface="+mn-ea"/>
          <a:cs typeface="+mn-cs"/>
        </a:defRPr>
      </a:lvl4pPr>
      <a:lvl5pPr marL="1925955" indent="-213995" algn="l" defTabSz="855345" rtl="0" eaLnBrk="1" latinLnBrk="0" hangingPunct="1">
        <a:lnSpc>
          <a:spcPct val="90000"/>
        </a:lnSpc>
        <a:spcBef>
          <a:spcPts val="470"/>
        </a:spcBef>
        <a:buFont typeface="Arial" panose="020B0604020202020204" pitchFamily="34" charset="0"/>
        <a:buChar char="•"/>
        <a:defRPr sz="1680" kern="1200">
          <a:solidFill>
            <a:schemeClr val="bg1">
              <a:lumMod val="50000"/>
            </a:schemeClr>
          </a:solidFill>
          <a:latin typeface="+mn-lt"/>
          <a:ea typeface="+mn-ea"/>
          <a:cs typeface="+mn-cs"/>
        </a:defRPr>
      </a:lvl5pPr>
      <a:lvl6pPr marL="2353310" indent="-213995" algn="l" defTabSz="855345" rtl="0" eaLnBrk="1" latinLnBrk="0" hangingPunct="1">
        <a:lnSpc>
          <a:spcPct val="90000"/>
        </a:lnSpc>
        <a:spcBef>
          <a:spcPts val="470"/>
        </a:spcBef>
        <a:buFont typeface="Arial" panose="020B0604020202020204" pitchFamily="34" charset="0"/>
        <a:buChar char="•"/>
        <a:defRPr sz="1680" kern="1200">
          <a:solidFill>
            <a:schemeClr val="tx1"/>
          </a:solidFill>
          <a:latin typeface="+mn-lt"/>
          <a:ea typeface="+mn-ea"/>
          <a:cs typeface="+mn-cs"/>
        </a:defRPr>
      </a:lvl6pPr>
      <a:lvl7pPr marL="2781300" indent="-213995" algn="l" defTabSz="855345" rtl="0" eaLnBrk="1" latinLnBrk="0" hangingPunct="1">
        <a:lnSpc>
          <a:spcPct val="90000"/>
        </a:lnSpc>
        <a:spcBef>
          <a:spcPts val="470"/>
        </a:spcBef>
        <a:buFont typeface="Arial" panose="020B0604020202020204" pitchFamily="34" charset="0"/>
        <a:buChar char="•"/>
        <a:defRPr sz="1680" kern="1200">
          <a:solidFill>
            <a:schemeClr val="tx1"/>
          </a:solidFill>
          <a:latin typeface="+mn-lt"/>
          <a:ea typeface="+mn-ea"/>
          <a:cs typeface="+mn-cs"/>
        </a:defRPr>
      </a:lvl7pPr>
      <a:lvl8pPr marL="3209290" indent="-213995" algn="l" defTabSz="855345" rtl="0" eaLnBrk="1" latinLnBrk="0" hangingPunct="1">
        <a:lnSpc>
          <a:spcPct val="90000"/>
        </a:lnSpc>
        <a:spcBef>
          <a:spcPts val="470"/>
        </a:spcBef>
        <a:buFont typeface="Arial" panose="020B0604020202020204" pitchFamily="34" charset="0"/>
        <a:buChar char="•"/>
        <a:defRPr sz="1680" kern="1200">
          <a:solidFill>
            <a:schemeClr val="tx1"/>
          </a:solidFill>
          <a:latin typeface="+mn-lt"/>
          <a:ea typeface="+mn-ea"/>
          <a:cs typeface="+mn-cs"/>
        </a:defRPr>
      </a:lvl8pPr>
      <a:lvl9pPr marL="3637280" indent="-213995" algn="l" defTabSz="855345" rtl="0" eaLnBrk="1" latinLnBrk="0" hangingPunct="1">
        <a:lnSpc>
          <a:spcPct val="90000"/>
        </a:lnSpc>
        <a:spcBef>
          <a:spcPts val="470"/>
        </a:spcBef>
        <a:buFont typeface="Arial" panose="020B0604020202020204" pitchFamily="34" charset="0"/>
        <a:buChar char="•"/>
        <a:defRPr sz="1680" kern="1200">
          <a:solidFill>
            <a:schemeClr val="tx1"/>
          </a:solidFill>
          <a:latin typeface="+mn-lt"/>
          <a:ea typeface="+mn-ea"/>
          <a:cs typeface="+mn-cs"/>
        </a:defRPr>
      </a:lvl9pPr>
    </p:bodyStyle>
    <p:otherStyle>
      <a:defPPr>
        <a:defRPr lang="en-US"/>
      </a:defPPr>
      <a:lvl1pPr marL="0" algn="l" defTabSz="855345" rtl="0" eaLnBrk="1" latinLnBrk="0" hangingPunct="1">
        <a:defRPr sz="1680" kern="1200">
          <a:solidFill>
            <a:schemeClr val="tx1"/>
          </a:solidFill>
          <a:latin typeface="+mn-lt"/>
          <a:ea typeface="+mn-ea"/>
          <a:cs typeface="+mn-cs"/>
        </a:defRPr>
      </a:lvl1pPr>
      <a:lvl2pPr marL="427990" algn="l" defTabSz="855345" rtl="0" eaLnBrk="1" latinLnBrk="0" hangingPunct="1">
        <a:defRPr sz="1680" kern="1200">
          <a:solidFill>
            <a:schemeClr val="tx1"/>
          </a:solidFill>
          <a:latin typeface="+mn-lt"/>
          <a:ea typeface="+mn-ea"/>
          <a:cs typeface="+mn-cs"/>
        </a:defRPr>
      </a:lvl2pPr>
      <a:lvl3pPr marL="855980" algn="l" defTabSz="855345" rtl="0" eaLnBrk="1" latinLnBrk="0" hangingPunct="1">
        <a:defRPr sz="1680" kern="1200">
          <a:solidFill>
            <a:schemeClr val="tx1"/>
          </a:solidFill>
          <a:latin typeface="+mn-lt"/>
          <a:ea typeface="+mn-ea"/>
          <a:cs typeface="+mn-cs"/>
        </a:defRPr>
      </a:lvl3pPr>
      <a:lvl4pPr marL="1283970" algn="l" defTabSz="855345" rtl="0" eaLnBrk="1" latinLnBrk="0" hangingPunct="1">
        <a:defRPr sz="1680" kern="1200">
          <a:solidFill>
            <a:schemeClr val="tx1"/>
          </a:solidFill>
          <a:latin typeface="+mn-lt"/>
          <a:ea typeface="+mn-ea"/>
          <a:cs typeface="+mn-cs"/>
        </a:defRPr>
      </a:lvl4pPr>
      <a:lvl5pPr marL="1711960" algn="l" defTabSz="855345" rtl="0" eaLnBrk="1" latinLnBrk="0" hangingPunct="1">
        <a:defRPr sz="1680" kern="1200">
          <a:solidFill>
            <a:schemeClr val="tx1"/>
          </a:solidFill>
          <a:latin typeface="+mn-lt"/>
          <a:ea typeface="+mn-ea"/>
          <a:cs typeface="+mn-cs"/>
        </a:defRPr>
      </a:lvl5pPr>
      <a:lvl6pPr marL="2139950" algn="l" defTabSz="855345" rtl="0" eaLnBrk="1" latinLnBrk="0" hangingPunct="1">
        <a:defRPr sz="1680" kern="1200">
          <a:solidFill>
            <a:schemeClr val="tx1"/>
          </a:solidFill>
          <a:latin typeface="+mn-lt"/>
          <a:ea typeface="+mn-ea"/>
          <a:cs typeface="+mn-cs"/>
        </a:defRPr>
      </a:lvl6pPr>
      <a:lvl7pPr marL="2567305" algn="l" defTabSz="855345" rtl="0" eaLnBrk="1" latinLnBrk="0" hangingPunct="1">
        <a:defRPr sz="1680" kern="1200">
          <a:solidFill>
            <a:schemeClr val="tx1"/>
          </a:solidFill>
          <a:latin typeface="+mn-lt"/>
          <a:ea typeface="+mn-ea"/>
          <a:cs typeface="+mn-cs"/>
        </a:defRPr>
      </a:lvl7pPr>
      <a:lvl8pPr marL="2995295" algn="l" defTabSz="855345" rtl="0" eaLnBrk="1" latinLnBrk="0" hangingPunct="1">
        <a:defRPr sz="1680" kern="1200">
          <a:solidFill>
            <a:schemeClr val="tx1"/>
          </a:solidFill>
          <a:latin typeface="+mn-lt"/>
          <a:ea typeface="+mn-ea"/>
          <a:cs typeface="+mn-cs"/>
        </a:defRPr>
      </a:lvl8pPr>
      <a:lvl9pPr marL="3423285" algn="l" defTabSz="855345" rtl="0" eaLnBrk="1" latinLnBrk="0" hangingPunct="1">
        <a:defRPr sz="16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openxmlformats.org/officeDocument/2006/relationships/image" Target="../media/image7.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6.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6.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4.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hyperlink" Target="http://www.rapidesign.cn/" TargetMode="External"/><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3" Type="http://schemas.openxmlformats.org/officeDocument/2006/relationships/hyperlink" Target="http://www.rapidesign.cn/" TargetMode="External"/><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3" Type="http://schemas.openxmlformats.org/officeDocument/2006/relationships/hyperlink" Target="http://www.rapidesign.cn/" TargetMode="External"/><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2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组合 65"/>
          <p:cNvGrpSpPr/>
          <p:nvPr/>
        </p:nvGrpSpPr>
        <p:grpSpPr>
          <a:xfrm>
            <a:off x="230563" y="1774625"/>
            <a:ext cx="12207240" cy="5251139"/>
            <a:chOff x="-520700" y="1339052"/>
            <a:chExt cx="10172700" cy="4375948"/>
          </a:xfrm>
        </p:grpSpPr>
        <p:sp>
          <p:nvSpPr>
            <p:cNvPr id="2" name="矩形 1"/>
            <p:cNvSpPr/>
            <p:nvPr/>
          </p:nvSpPr>
          <p:spPr>
            <a:xfrm>
              <a:off x="-520700" y="2248211"/>
              <a:ext cx="10172700" cy="346678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dirty="0">
                <a:solidFill>
                  <a:prstClr val="white"/>
                </a:solidFill>
                <a:latin typeface="Calibri" panose="020F0502020204030204"/>
                <a:ea typeface="幼圆" panose="02010509060101010101" charset="-122"/>
              </a:endParaRPr>
            </a:p>
          </p:txBody>
        </p:sp>
        <p:sp>
          <p:nvSpPr>
            <p:cNvPr id="3" name="椭圆 2"/>
            <p:cNvSpPr/>
            <p:nvPr/>
          </p:nvSpPr>
          <p:spPr>
            <a:xfrm>
              <a:off x="3634191" y="1339052"/>
              <a:ext cx="1781907" cy="161991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white"/>
                </a:solidFill>
                <a:latin typeface="Calibri" panose="020F0502020204030204"/>
                <a:ea typeface="幼圆" panose="02010509060101010101" charset="-122"/>
              </a:endParaRPr>
            </a:p>
          </p:txBody>
        </p:sp>
      </p:grpSp>
      <p:sp>
        <p:nvSpPr>
          <p:cNvPr id="5" name="文本框 6"/>
          <p:cNvSpPr>
            <a:spLocks noChangeArrowheads="1"/>
          </p:cNvSpPr>
          <p:nvPr/>
        </p:nvSpPr>
        <p:spPr bwMode="auto">
          <a:xfrm>
            <a:off x="1861931" y="4400195"/>
            <a:ext cx="6756139" cy="1066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2277" tIns="41139" rIns="82277" bIns="41139">
            <a:spAutoFit/>
          </a:bodyPr>
          <a:lstStyle/>
          <a:p>
            <a:pPr defTabSz="1096645"/>
            <a:r>
              <a:rPr lang="zh-CN" altLang="en-US" sz="3200" b="1" spc="360" dirty="0">
                <a:solidFill>
                  <a:prstClr val="white"/>
                </a:solidFill>
                <a:latin typeface="微软雅黑" panose="020B0503020204020204" pitchFamily="34" charset="-122"/>
                <a:ea typeface="微软雅黑" panose="020B0503020204020204" pitchFamily="34" charset="-122"/>
                <a:sym typeface="Segoe UI" panose="020B0502040204020203" pitchFamily="34" charset="0"/>
              </a:rPr>
              <a:t>基于共现网络的治疗肝炎中药方剂用药规律探寻</a:t>
            </a:r>
          </a:p>
        </p:txBody>
      </p:sp>
      <p:pic>
        <p:nvPicPr>
          <p:cNvPr id="8" name="图片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81819" y="4419863"/>
            <a:ext cx="2639448" cy="2033476"/>
          </a:xfrm>
          <a:prstGeom prst="rect">
            <a:avLst/>
          </a:prstGeom>
        </p:spPr>
      </p:pic>
      <p:grpSp>
        <p:nvGrpSpPr>
          <p:cNvPr id="9" name="组合 8"/>
          <p:cNvGrpSpPr/>
          <p:nvPr/>
        </p:nvGrpSpPr>
        <p:grpSpPr>
          <a:xfrm>
            <a:off x="8240558" y="2293223"/>
            <a:ext cx="727423" cy="727423"/>
            <a:chOff x="2297401" y="5375457"/>
            <a:chExt cx="1073892" cy="1073892"/>
          </a:xfrm>
        </p:grpSpPr>
        <p:grpSp>
          <p:nvGrpSpPr>
            <p:cNvPr id="10" name="组合 9"/>
            <p:cNvGrpSpPr/>
            <p:nvPr/>
          </p:nvGrpSpPr>
          <p:grpSpPr>
            <a:xfrm>
              <a:off x="2297401" y="5375457"/>
              <a:ext cx="1073892" cy="1073892"/>
              <a:chOff x="1588326" y="4350310"/>
              <a:chExt cx="1073892" cy="1073892"/>
            </a:xfrm>
          </p:grpSpPr>
          <p:grpSp>
            <p:nvGrpSpPr>
              <p:cNvPr id="14" name="组合 13"/>
              <p:cNvGrpSpPr/>
              <p:nvPr/>
            </p:nvGrpSpPr>
            <p:grpSpPr>
              <a:xfrm>
                <a:off x="1588326" y="4350310"/>
                <a:ext cx="1073892" cy="1073892"/>
                <a:chOff x="1588326" y="4350310"/>
                <a:chExt cx="1073892" cy="1073892"/>
              </a:xfrm>
            </p:grpSpPr>
            <p:sp>
              <p:nvSpPr>
                <p:cNvPr id="16" name="椭圆 15"/>
                <p:cNvSpPr/>
                <p:nvPr/>
              </p:nvSpPr>
              <p:spPr>
                <a:xfrm>
                  <a:off x="1588326" y="4350310"/>
                  <a:ext cx="1073892" cy="1073892"/>
                </a:xfrm>
                <a:prstGeom prst="ellipse">
                  <a:avLst/>
                </a:prstGeom>
                <a:solidFill>
                  <a:srgbClr val="FFFFFF">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white"/>
                    </a:solidFill>
                    <a:latin typeface="Calibri" panose="020F0502020204030204"/>
                    <a:ea typeface="幼圆" panose="02010509060101010101" charset="-122"/>
                  </a:endParaRPr>
                </a:p>
              </p:txBody>
            </p:sp>
            <p:sp>
              <p:nvSpPr>
                <p:cNvPr id="17" name="椭圆 16"/>
                <p:cNvSpPr/>
                <p:nvPr/>
              </p:nvSpPr>
              <p:spPr>
                <a:xfrm>
                  <a:off x="1743677" y="4497594"/>
                  <a:ext cx="770562" cy="770562"/>
                </a:xfrm>
                <a:prstGeom prst="ellipse">
                  <a:avLst/>
                </a:prstGeom>
                <a:noFill/>
                <a:ln>
                  <a:solidFill>
                    <a:schemeClr val="tx1">
                      <a:alpha val="4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white"/>
                    </a:solidFill>
                    <a:latin typeface="Calibri" panose="020F0502020204030204"/>
                    <a:ea typeface="幼圆" panose="02010509060101010101" charset="-122"/>
                  </a:endParaRPr>
                </a:p>
              </p:txBody>
            </p:sp>
          </p:grpSp>
          <p:sp>
            <p:nvSpPr>
              <p:cNvPr id="15" name="空心弧 14"/>
              <p:cNvSpPr/>
              <p:nvPr/>
            </p:nvSpPr>
            <p:spPr>
              <a:xfrm>
                <a:off x="1709138" y="4476521"/>
                <a:ext cx="835838" cy="835838"/>
              </a:xfrm>
              <a:prstGeom prst="blockArc">
                <a:avLst>
                  <a:gd name="adj1" fmla="val 8847903"/>
                  <a:gd name="adj2" fmla="val 294773"/>
                  <a:gd name="adj3" fmla="val 8666"/>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black"/>
                  </a:solidFill>
                  <a:latin typeface="Calibri" panose="020F0502020204030204"/>
                  <a:ea typeface="幼圆" panose="02010509060101010101" charset="-122"/>
                </a:endParaRPr>
              </a:p>
            </p:txBody>
          </p:sp>
        </p:grpSp>
        <p:grpSp>
          <p:nvGrpSpPr>
            <p:cNvPr id="11" name="组合 10"/>
            <p:cNvGrpSpPr/>
            <p:nvPr/>
          </p:nvGrpSpPr>
          <p:grpSpPr>
            <a:xfrm>
              <a:off x="2681153" y="5768258"/>
              <a:ext cx="306388" cy="266700"/>
              <a:chOff x="4346575" y="2370138"/>
              <a:chExt cx="306388" cy="266700"/>
            </a:xfrm>
            <a:solidFill>
              <a:srgbClr val="404040"/>
            </a:solidFill>
          </p:grpSpPr>
          <p:sp>
            <p:nvSpPr>
              <p:cNvPr id="12" name="Freeform 10"/>
              <p:cNvSpPr>
                <a:spLocks noEditPoints="1"/>
              </p:cNvSpPr>
              <p:nvPr/>
            </p:nvSpPr>
            <p:spPr bwMode="auto">
              <a:xfrm>
                <a:off x="4346575" y="2370138"/>
                <a:ext cx="306388" cy="153988"/>
              </a:xfrm>
              <a:custGeom>
                <a:avLst/>
                <a:gdLst>
                  <a:gd name="T0" fmla="*/ 41 w 81"/>
                  <a:gd name="T1" fmla="*/ 40 h 40"/>
                  <a:gd name="T2" fmla="*/ 81 w 81"/>
                  <a:gd name="T3" fmla="*/ 29 h 40"/>
                  <a:gd name="T4" fmla="*/ 81 w 81"/>
                  <a:gd name="T5" fmla="*/ 19 h 40"/>
                  <a:gd name="T6" fmla="*/ 75 w 81"/>
                  <a:gd name="T7" fmla="*/ 12 h 40"/>
                  <a:gd name="T8" fmla="*/ 55 w 81"/>
                  <a:gd name="T9" fmla="*/ 13 h 40"/>
                  <a:gd name="T10" fmla="*/ 40 w 81"/>
                  <a:gd name="T11" fmla="*/ 0 h 40"/>
                  <a:gd name="T12" fmla="*/ 26 w 81"/>
                  <a:gd name="T13" fmla="*/ 13 h 40"/>
                  <a:gd name="T14" fmla="*/ 6 w 81"/>
                  <a:gd name="T15" fmla="*/ 13 h 40"/>
                  <a:gd name="T16" fmla="*/ 0 w 81"/>
                  <a:gd name="T17" fmla="*/ 19 h 40"/>
                  <a:gd name="T18" fmla="*/ 0 w 81"/>
                  <a:gd name="T19" fmla="*/ 29 h 40"/>
                  <a:gd name="T20" fmla="*/ 41 w 81"/>
                  <a:gd name="T21" fmla="*/ 40 h 40"/>
                  <a:gd name="T22" fmla="*/ 41 w 81"/>
                  <a:gd name="T23" fmla="*/ 37 h 40"/>
                  <a:gd name="T24" fmla="*/ 36 w 81"/>
                  <a:gd name="T25" fmla="*/ 34 h 40"/>
                  <a:gd name="T26" fmla="*/ 41 w 81"/>
                  <a:gd name="T27" fmla="*/ 32 h 40"/>
                  <a:gd name="T28" fmla="*/ 46 w 81"/>
                  <a:gd name="T29" fmla="*/ 34 h 40"/>
                  <a:gd name="T30" fmla="*/ 41 w 81"/>
                  <a:gd name="T31" fmla="*/ 37 h 40"/>
                  <a:gd name="T32" fmla="*/ 41 w 81"/>
                  <a:gd name="T33" fmla="*/ 3 h 40"/>
                  <a:gd name="T34" fmla="*/ 54 w 81"/>
                  <a:gd name="T35" fmla="*/ 13 h 40"/>
                  <a:gd name="T36" fmla="*/ 27 w 81"/>
                  <a:gd name="T37" fmla="*/ 13 h 40"/>
                  <a:gd name="T38" fmla="*/ 41 w 81"/>
                  <a:gd name="T39" fmla="*/ 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40">
                    <a:moveTo>
                      <a:pt x="41" y="40"/>
                    </a:moveTo>
                    <a:cubicBezTo>
                      <a:pt x="57" y="40"/>
                      <a:pt x="71" y="36"/>
                      <a:pt x="81" y="29"/>
                    </a:cubicBezTo>
                    <a:cubicBezTo>
                      <a:pt x="81" y="19"/>
                      <a:pt x="81" y="19"/>
                      <a:pt x="81" y="19"/>
                    </a:cubicBezTo>
                    <a:cubicBezTo>
                      <a:pt x="81" y="15"/>
                      <a:pt x="78" y="12"/>
                      <a:pt x="75" y="12"/>
                    </a:cubicBezTo>
                    <a:cubicBezTo>
                      <a:pt x="55" y="13"/>
                      <a:pt x="55" y="13"/>
                      <a:pt x="55" y="13"/>
                    </a:cubicBezTo>
                    <a:cubicBezTo>
                      <a:pt x="54" y="5"/>
                      <a:pt x="48" y="0"/>
                      <a:pt x="40" y="0"/>
                    </a:cubicBezTo>
                    <a:cubicBezTo>
                      <a:pt x="33" y="0"/>
                      <a:pt x="27" y="5"/>
                      <a:pt x="26" y="13"/>
                    </a:cubicBezTo>
                    <a:cubicBezTo>
                      <a:pt x="6" y="13"/>
                      <a:pt x="6" y="13"/>
                      <a:pt x="6" y="13"/>
                    </a:cubicBezTo>
                    <a:cubicBezTo>
                      <a:pt x="3" y="13"/>
                      <a:pt x="0" y="16"/>
                      <a:pt x="0" y="19"/>
                    </a:cubicBezTo>
                    <a:cubicBezTo>
                      <a:pt x="0" y="29"/>
                      <a:pt x="0" y="29"/>
                      <a:pt x="0" y="29"/>
                    </a:cubicBezTo>
                    <a:cubicBezTo>
                      <a:pt x="10" y="36"/>
                      <a:pt x="24" y="40"/>
                      <a:pt x="41" y="40"/>
                    </a:cubicBezTo>
                    <a:close/>
                    <a:moveTo>
                      <a:pt x="41" y="37"/>
                    </a:moveTo>
                    <a:cubicBezTo>
                      <a:pt x="38" y="37"/>
                      <a:pt x="36" y="36"/>
                      <a:pt x="36" y="34"/>
                    </a:cubicBezTo>
                    <a:cubicBezTo>
                      <a:pt x="35" y="33"/>
                      <a:pt x="38" y="32"/>
                      <a:pt x="41" y="32"/>
                    </a:cubicBezTo>
                    <a:cubicBezTo>
                      <a:pt x="43" y="32"/>
                      <a:pt x="46" y="33"/>
                      <a:pt x="46" y="34"/>
                    </a:cubicBezTo>
                    <a:cubicBezTo>
                      <a:pt x="46" y="36"/>
                      <a:pt x="43" y="37"/>
                      <a:pt x="41" y="37"/>
                    </a:cubicBezTo>
                    <a:close/>
                    <a:moveTo>
                      <a:pt x="41" y="3"/>
                    </a:moveTo>
                    <a:cubicBezTo>
                      <a:pt x="47" y="3"/>
                      <a:pt x="52" y="7"/>
                      <a:pt x="54" y="13"/>
                    </a:cubicBezTo>
                    <a:cubicBezTo>
                      <a:pt x="27" y="13"/>
                      <a:pt x="27" y="13"/>
                      <a:pt x="27" y="13"/>
                    </a:cubicBezTo>
                    <a:cubicBezTo>
                      <a:pt x="29" y="7"/>
                      <a:pt x="34" y="3"/>
                      <a:pt x="41" y="3"/>
                    </a:cubicBez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09728" tIns="54864" rIns="109728" bIns="54864" numCol="1" anchor="t" anchorCtr="0" compatLnSpc="1"/>
              <a:lstStyle/>
              <a:p>
                <a:pPr defTabSz="1096645"/>
                <a:endParaRPr lang="zh-CN" altLang="en-US" sz="2160">
                  <a:solidFill>
                    <a:prstClr val="black"/>
                  </a:solidFill>
                  <a:latin typeface="Calibri" panose="020F0502020204030204"/>
                  <a:ea typeface="幼圆" panose="02010509060101010101" charset="-122"/>
                </a:endParaRPr>
              </a:p>
            </p:txBody>
          </p:sp>
          <p:sp>
            <p:nvSpPr>
              <p:cNvPr id="13" name="Freeform 11"/>
              <p:cNvSpPr/>
              <p:nvPr/>
            </p:nvSpPr>
            <p:spPr bwMode="auto">
              <a:xfrm>
                <a:off x="4346575" y="2493963"/>
                <a:ext cx="306388" cy="142875"/>
              </a:xfrm>
              <a:custGeom>
                <a:avLst/>
                <a:gdLst>
                  <a:gd name="T0" fmla="*/ 81 w 81"/>
                  <a:gd name="T1" fmla="*/ 0 h 37"/>
                  <a:gd name="T2" fmla="*/ 41 w 81"/>
                  <a:gd name="T3" fmla="*/ 10 h 37"/>
                  <a:gd name="T4" fmla="*/ 0 w 81"/>
                  <a:gd name="T5" fmla="*/ 0 h 37"/>
                  <a:gd name="T6" fmla="*/ 0 w 81"/>
                  <a:gd name="T7" fmla="*/ 31 h 37"/>
                  <a:gd name="T8" fmla="*/ 7 w 81"/>
                  <a:gd name="T9" fmla="*/ 37 h 37"/>
                  <a:gd name="T10" fmla="*/ 75 w 81"/>
                  <a:gd name="T11" fmla="*/ 37 h 37"/>
                  <a:gd name="T12" fmla="*/ 81 w 81"/>
                  <a:gd name="T13" fmla="*/ 30 h 37"/>
                  <a:gd name="T14" fmla="*/ 81 w 81"/>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37">
                    <a:moveTo>
                      <a:pt x="81" y="0"/>
                    </a:moveTo>
                    <a:cubicBezTo>
                      <a:pt x="71" y="6"/>
                      <a:pt x="56" y="10"/>
                      <a:pt x="41" y="10"/>
                    </a:cubicBezTo>
                    <a:cubicBezTo>
                      <a:pt x="24" y="10"/>
                      <a:pt x="10" y="6"/>
                      <a:pt x="0" y="0"/>
                    </a:cubicBezTo>
                    <a:cubicBezTo>
                      <a:pt x="0" y="31"/>
                      <a:pt x="0" y="31"/>
                      <a:pt x="0" y="31"/>
                    </a:cubicBezTo>
                    <a:cubicBezTo>
                      <a:pt x="0" y="34"/>
                      <a:pt x="3" y="37"/>
                      <a:pt x="7" y="37"/>
                    </a:cubicBezTo>
                    <a:cubicBezTo>
                      <a:pt x="75" y="37"/>
                      <a:pt x="75" y="37"/>
                      <a:pt x="75" y="37"/>
                    </a:cubicBezTo>
                    <a:cubicBezTo>
                      <a:pt x="78" y="37"/>
                      <a:pt x="81" y="34"/>
                      <a:pt x="81" y="30"/>
                    </a:cubicBezTo>
                    <a:lnTo>
                      <a:pt x="81" y="0"/>
                    </a:ln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09728" tIns="54864" rIns="109728" bIns="54864" numCol="1" anchor="t" anchorCtr="0" compatLnSpc="1"/>
              <a:lstStyle/>
              <a:p>
                <a:pPr defTabSz="1096645"/>
                <a:endParaRPr lang="zh-CN" altLang="en-US" sz="2160">
                  <a:solidFill>
                    <a:prstClr val="black"/>
                  </a:solidFill>
                  <a:latin typeface="Calibri" panose="020F0502020204030204"/>
                  <a:ea typeface="幼圆" panose="02010509060101010101" charset="-122"/>
                </a:endParaRPr>
              </a:p>
            </p:txBody>
          </p:sp>
        </p:grpSp>
      </p:grpSp>
      <p:grpSp>
        <p:nvGrpSpPr>
          <p:cNvPr id="18" name="组合 17"/>
          <p:cNvGrpSpPr/>
          <p:nvPr/>
        </p:nvGrpSpPr>
        <p:grpSpPr>
          <a:xfrm>
            <a:off x="7392146" y="2293229"/>
            <a:ext cx="727423" cy="727423"/>
            <a:chOff x="911114" y="5375454"/>
            <a:chExt cx="1073892" cy="1073891"/>
          </a:xfrm>
        </p:grpSpPr>
        <p:grpSp>
          <p:nvGrpSpPr>
            <p:cNvPr id="19" name="组合 18"/>
            <p:cNvGrpSpPr/>
            <p:nvPr/>
          </p:nvGrpSpPr>
          <p:grpSpPr>
            <a:xfrm>
              <a:off x="911114" y="5375454"/>
              <a:ext cx="1073892" cy="1073891"/>
              <a:chOff x="333829" y="4281542"/>
              <a:chExt cx="1073892" cy="1073891"/>
            </a:xfrm>
          </p:grpSpPr>
          <p:sp>
            <p:nvSpPr>
              <p:cNvPr id="26" name="椭圆 25"/>
              <p:cNvSpPr/>
              <p:nvPr/>
            </p:nvSpPr>
            <p:spPr>
              <a:xfrm>
                <a:off x="333829" y="4281542"/>
                <a:ext cx="1073892" cy="1073891"/>
              </a:xfrm>
              <a:prstGeom prst="ellipse">
                <a:avLst/>
              </a:prstGeom>
              <a:solidFill>
                <a:srgbClr val="FFFFFF">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dirty="0">
                  <a:solidFill>
                    <a:prstClr val="white"/>
                  </a:solidFill>
                  <a:latin typeface="Calibri" panose="020F0502020204030204"/>
                  <a:ea typeface="幼圆" panose="02010509060101010101" charset="-122"/>
                </a:endParaRPr>
              </a:p>
            </p:txBody>
          </p:sp>
          <p:sp>
            <p:nvSpPr>
              <p:cNvPr id="27" name="椭圆 26"/>
              <p:cNvSpPr/>
              <p:nvPr/>
            </p:nvSpPr>
            <p:spPr>
              <a:xfrm>
                <a:off x="472515" y="4444000"/>
                <a:ext cx="770562" cy="770562"/>
              </a:xfrm>
              <a:prstGeom prst="ellipse">
                <a:avLst/>
              </a:prstGeom>
              <a:noFill/>
              <a:ln>
                <a:solidFill>
                  <a:schemeClr val="tx1">
                    <a:alpha val="4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white"/>
                  </a:solidFill>
                  <a:latin typeface="Calibri" panose="020F0502020204030204"/>
                  <a:ea typeface="幼圆" panose="02010509060101010101" charset="-122"/>
                </a:endParaRPr>
              </a:p>
            </p:txBody>
          </p:sp>
          <p:sp>
            <p:nvSpPr>
              <p:cNvPr id="28" name="空心弧 27"/>
              <p:cNvSpPr/>
              <p:nvPr/>
            </p:nvSpPr>
            <p:spPr>
              <a:xfrm>
                <a:off x="462780" y="4423164"/>
                <a:ext cx="814696" cy="814696"/>
              </a:xfrm>
              <a:prstGeom prst="blockArc">
                <a:avLst>
                  <a:gd name="adj1" fmla="val 4716599"/>
                  <a:gd name="adj2" fmla="val 294773"/>
                  <a:gd name="adj3" fmla="val 8666"/>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black"/>
                  </a:solidFill>
                  <a:latin typeface="Calibri" panose="020F0502020204030204"/>
                  <a:ea typeface="幼圆" panose="02010509060101010101" charset="-122"/>
                </a:endParaRPr>
              </a:p>
            </p:txBody>
          </p:sp>
        </p:grpSp>
        <p:grpSp>
          <p:nvGrpSpPr>
            <p:cNvPr id="20" name="组合 19"/>
            <p:cNvGrpSpPr/>
            <p:nvPr/>
          </p:nvGrpSpPr>
          <p:grpSpPr>
            <a:xfrm>
              <a:off x="1276338" y="5681650"/>
              <a:ext cx="344488" cy="347663"/>
              <a:chOff x="3671888" y="2281238"/>
              <a:chExt cx="344488" cy="347663"/>
            </a:xfrm>
            <a:solidFill>
              <a:srgbClr val="404040"/>
            </a:solidFill>
          </p:grpSpPr>
          <p:sp>
            <p:nvSpPr>
              <p:cNvPr id="21" name="Freeform 14"/>
              <p:cNvSpPr/>
              <p:nvPr/>
            </p:nvSpPr>
            <p:spPr bwMode="auto">
              <a:xfrm>
                <a:off x="3784600" y="2281238"/>
                <a:ext cx="128588" cy="207963"/>
              </a:xfrm>
              <a:custGeom>
                <a:avLst/>
                <a:gdLst>
                  <a:gd name="T0" fmla="*/ 16 w 34"/>
                  <a:gd name="T1" fmla="*/ 54 h 54"/>
                  <a:gd name="T2" fmla="*/ 18 w 34"/>
                  <a:gd name="T3" fmla="*/ 54 h 54"/>
                  <a:gd name="T4" fmla="*/ 18 w 34"/>
                  <a:gd name="T5" fmla="*/ 54 h 54"/>
                  <a:gd name="T6" fmla="*/ 18 w 34"/>
                  <a:gd name="T7" fmla="*/ 54 h 54"/>
                  <a:gd name="T8" fmla="*/ 20 w 34"/>
                  <a:gd name="T9" fmla="*/ 54 h 54"/>
                  <a:gd name="T10" fmla="*/ 27 w 34"/>
                  <a:gd name="T11" fmla="*/ 47 h 54"/>
                  <a:gd name="T12" fmla="*/ 27 w 34"/>
                  <a:gd name="T13" fmla="*/ 47 h 54"/>
                  <a:gd name="T14" fmla="*/ 26 w 34"/>
                  <a:gd name="T15" fmla="*/ 43 h 54"/>
                  <a:gd name="T16" fmla="*/ 31 w 34"/>
                  <a:gd name="T17" fmla="*/ 32 h 54"/>
                  <a:gd name="T18" fmla="*/ 34 w 34"/>
                  <a:gd name="T19" fmla="*/ 24 h 54"/>
                  <a:gd name="T20" fmla="*/ 32 w 34"/>
                  <a:gd name="T21" fmla="*/ 23 h 54"/>
                  <a:gd name="T22" fmla="*/ 30 w 34"/>
                  <a:gd name="T23" fmla="*/ 15 h 54"/>
                  <a:gd name="T24" fmla="*/ 21 w 34"/>
                  <a:gd name="T25" fmla="*/ 2 h 54"/>
                  <a:gd name="T26" fmla="*/ 10 w 34"/>
                  <a:gd name="T27" fmla="*/ 3 h 54"/>
                  <a:gd name="T28" fmla="*/ 2 w 34"/>
                  <a:gd name="T29" fmla="*/ 22 h 54"/>
                  <a:gd name="T30" fmla="*/ 1 w 34"/>
                  <a:gd name="T31" fmla="*/ 24 h 54"/>
                  <a:gd name="T32" fmla="*/ 1 w 34"/>
                  <a:gd name="T33" fmla="*/ 31 h 54"/>
                  <a:gd name="T34" fmla="*/ 3 w 34"/>
                  <a:gd name="T35" fmla="*/ 33 h 54"/>
                  <a:gd name="T36" fmla="*/ 6 w 34"/>
                  <a:gd name="T37" fmla="*/ 40 h 54"/>
                  <a:gd name="T38" fmla="*/ 7 w 34"/>
                  <a:gd name="T39" fmla="*/ 45 h 54"/>
                  <a:gd name="T40" fmla="*/ 7 w 34"/>
                  <a:gd name="T41" fmla="*/ 45 h 54"/>
                  <a:gd name="T42" fmla="*/ 16 w 34"/>
                  <a:gd name="T4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54">
                    <a:moveTo>
                      <a:pt x="16" y="54"/>
                    </a:moveTo>
                    <a:cubicBezTo>
                      <a:pt x="16" y="54"/>
                      <a:pt x="17" y="54"/>
                      <a:pt x="18" y="54"/>
                    </a:cubicBezTo>
                    <a:cubicBezTo>
                      <a:pt x="18" y="54"/>
                      <a:pt x="18" y="54"/>
                      <a:pt x="18" y="54"/>
                    </a:cubicBezTo>
                    <a:cubicBezTo>
                      <a:pt x="18" y="54"/>
                      <a:pt x="18" y="54"/>
                      <a:pt x="18" y="54"/>
                    </a:cubicBezTo>
                    <a:cubicBezTo>
                      <a:pt x="19" y="54"/>
                      <a:pt x="19" y="54"/>
                      <a:pt x="20" y="54"/>
                    </a:cubicBezTo>
                    <a:cubicBezTo>
                      <a:pt x="22" y="53"/>
                      <a:pt x="27" y="47"/>
                      <a:pt x="27" y="47"/>
                    </a:cubicBezTo>
                    <a:cubicBezTo>
                      <a:pt x="27" y="47"/>
                      <a:pt x="27" y="47"/>
                      <a:pt x="27" y="47"/>
                    </a:cubicBezTo>
                    <a:cubicBezTo>
                      <a:pt x="27" y="46"/>
                      <a:pt x="26" y="45"/>
                      <a:pt x="26" y="43"/>
                    </a:cubicBezTo>
                    <a:cubicBezTo>
                      <a:pt x="26" y="38"/>
                      <a:pt x="29" y="32"/>
                      <a:pt x="31" y="32"/>
                    </a:cubicBezTo>
                    <a:cubicBezTo>
                      <a:pt x="33" y="33"/>
                      <a:pt x="33" y="25"/>
                      <a:pt x="34" y="24"/>
                    </a:cubicBezTo>
                    <a:cubicBezTo>
                      <a:pt x="34" y="22"/>
                      <a:pt x="32" y="23"/>
                      <a:pt x="32" y="23"/>
                    </a:cubicBezTo>
                    <a:cubicBezTo>
                      <a:pt x="30" y="15"/>
                      <a:pt x="30" y="15"/>
                      <a:pt x="30" y="15"/>
                    </a:cubicBezTo>
                    <a:cubicBezTo>
                      <a:pt x="31" y="10"/>
                      <a:pt x="27" y="4"/>
                      <a:pt x="21" y="2"/>
                    </a:cubicBezTo>
                    <a:cubicBezTo>
                      <a:pt x="16" y="0"/>
                      <a:pt x="10" y="3"/>
                      <a:pt x="10" y="3"/>
                    </a:cubicBezTo>
                    <a:cubicBezTo>
                      <a:pt x="0" y="2"/>
                      <a:pt x="2" y="20"/>
                      <a:pt x="2" y="22"/>
                    </a:cubicBezTo>
                    <a:cubicBezTo>
                      <a:pt x="2" y="24"/>
                      <a:pt x="2" y="24"/>
                      <a:pt x="1" y="24"/>
                    </a:cubicBezTo>
                    <a:cubicBezTo>
                      <a:pt x="1" y="25"/>
                      <a:pt x="1" y="29"/>
                      <a:pt x="1" y="31"/>
                    </a:cubicBezTo>
                    <a:cubicBezTo>
                      <a:pt x="2" y="32"/>
                      <a:pt x="3" y="32"/>
                      <a:pt x="3" y="33"/>
                    </a:cubicBezTo>
                    <a:cubicBezTo>
                      <a:pt x="3" y="33"/>
                      <a:pt x="3" y="33"/>
                      <a:pt x="6" y="40"/>
                    </a:cubicBezTo>
                    <a:cubicBezTo>
                      <a:pt x="7" y="43"/>
                      <a:pt x="7" y="44"/>
                      <a:pt x="7" y="45"/>
                    </a:cubicBezTo>
                    <a:cubicBezTo>
                      <a:pt x="7" y="45"/>
                      <a:pt x="7" y="45"/>
                      <a:pt x="7" y="45"/>
                    </a:cubicBezTo>
                    <a:cubicBezTo>
                      <a:pt x="7" y="45"/>
                      <a:pt x="13" y="52"/>
                      <a:pt x="16" y="54"/>
                    </a:cubicBez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09728" tIns="54864" rIns="109728" bIns="54864" numCol="1" anchor="t" anchorCtr="0" compatLnSpc="1"/>
              <a:lstStyle/>
              <a:p>
                <a:pPr defTabSz="1096645"/>
                <a:endParaRPr lang="zh-CN" altLang="en-US" sz="2160">
                  <a:solidFill>
                    <a:prstClr val="black"/>
                  </a:solidFill>
                  <a:latin typeface="Calibri" panose="020F0502020204030204"/>
                  <a:ea typeface="幼圆" panose="02010509060101010101" charset="-122"/>
                </a:endParaRPr>
              </a:p>
            </p:txBody>
          </p:sp>
          <p:sp>
            <p:nvSpPr>
              <p:cNvPr id="22" name="Freeform 15"/>
              <p:cNvSpPr/>
              <p:nvPr/>
            </p:nvSpPr>
            <p:spPr bwMode="auto">
              <a:xfrm>
                <a:off x="3671888" y="2459038"/>
                <a:ext cx="344488" cy="169863"/>
              </a:xfrm>
              <a:custGeom>
                <a:avLst/>
                <a:gdLst>
                  <a:gd name="T0" fmla="*/ 89 w 91"/>
                  <a:gd name="T1" fmla="*/ 19 h 44"/>
                  <a:gd name="T2" fmla="*/ 77 w 91"/>
                  <a:gd name="T3" fmla="*/ 10 h 44"/>
                  <a:gd name="T4" fmla="*/ 58 w 91"/>
                  <a:gd name="T5" fmla="*/ 1 h 44"/>
                  <a:gd name="T6" fmla="*/ 58 w 91"/>
                  <a:gd name="T7" fmla="*/ 1 h 44"/>
                  <a:gd name="T8" fmla="*/ 57 w 91"/>
                  <a:gd name="T9" fmla="*/ 15 h 44"/>
                  <a:gd name="T10" fmla="*/ 53 w 91"/>
                  <a:gd name="T11" fmla="*/ 27 h 44"/>
                  <a:gd name="T12" fmla="*/ 53 w 91"/>
                  <a:gd name="T13" fmla="*/ 30 h 44"/>
                  <a:gd name="T14" fmla="*/ 50 w 91"/>
                  <a:gd name="T15" fmla="*/ 40 h 44"/>
                  <a:gd name="T16" fmla="*/ 45 w 91"/>
                  <a:gd name="T17" fmla="*/ 31 h 44"/>
                  <a:gd name="T18" fmla="*/ 46 w 91"/>
                  <a:gd name="T19" fmla="*/ 28 h 44"/>
                  <a:gd name="T20" fmla="*/ 38 w 91"/>
                  <a:gd name="T21" fmla="*/ 11 h 44"/>
                  <a:gd name="T22" fmla="*/ 36 w 91"/>
                  <a:gd name="T23" fmla="*/ 0 h 44"/>
                  <a:gd name="T24" fmla="*/ 36 w 91"/>
                  <a:gd name="T25" fmla="*/ 0 h 44"/>
                  <a:gd name="T26" fmla="*/ 26 w 91"/>
                  <a:gd name="T27" fmla="*/ 5 h 44"/>
                  <a:gd name="T28" fmla="*/ 8 w 91"/>
                  <a:gd name="T29" fmla="*/ 9 h 44"/>
                  <a:gd name="T30" fmla="*/ 4 w 91"/>
                  <a:gd name="T31" fmla="*/ 17 h 44"/>
                  <a:gd name="T32" fmla="*/ 0 w 91"/>
                  <a:gd name="T33" fmla="*/ 44 h 44"/>
                  <a:gd name="T34" fmla="*/ 91 w 91"/>
                  <a:gd name="T35" fmla="*/ 44 h 44"/>
                  <a:gd name="T36" fmla="*/ 89 w 91"/>
                  <a:gd name="T37" fmla="*/ 1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44">
                    <a:moveTo>
                      <a:pt x="89" y="19"/>
                    </a:moveTo>
                    <a:cubicBezTo>
                      <a:pt x="89" y="13"/>
                      <a:pt x="77" y="10"/>
                      <a:pt x="77" y="10"/>
                    </a:cubicBezTo>
                    <a:cubicBezTo>
                      <a:pt x="77" y="10"/>
                      <a:pt x="58" y="1"/>
                      <a:pt x="58" y="1"/>
                    </a:cubicBezTo>
                    <a:cubicBezTo>
                      <a:pt x="58" y="1"/>
                      <a:pt x="58" y="1"/>
                      <a:pt x="58" y="1"/>
                    </a:cubicBezTo>
                    <a:cubicBezTo>
                      <a:pt x="57" y="15"/>
                      <a:pt x="57" y="15"/>
                      <a:pt x="57" y="15"/>
                    </a:cubicBezTo>
                    <a:cubicBezTo>
                      <a:pt x="53" y="27"/>
                      <a:pt x="53" y="27"/>
                      <a:pt x="53" y="27"/>
                    </a:cubicBezTo>
                    <a:cubicBezTo>
                      <a:pt x="53" y="30"/>
                      <a:pt x="53" y="30"/>
                      <a:pt x="53" y="30"/>
                    </a:cubicBezTo>
                    <a:cubicBezTo>
                      <a:pt x="50" y="40"/>
                      <a:pt x="50" y="40"/>
                      <a:pt x="50" y="40"/>
                    </a:cubicBezTo>
                    <a:cubicBezTo>
                      <a:pt x="45" y="31"/>
                      <a:pt x="45" y="31"/>
                      <a:pt x="45" y="31"/>
                    </a:cubicBezTo>
                    <a:cubicBezTo>
                      <a:pt x="46" y="28"/>
                      <a:pt x="46" y="28"/>
                      <a:pt x="46" y="28"/>
                    </a:cubicBezTo>
                    <a:cubicBezTo>
                      <a:pt x="38" y="11"/>
                      <a:pt x="38" y="11"/>
                      <a:pt x="38" y="11"/>
                    </a:cubicBezTo>
                    <a:cubicBezTo>
                      <a:pt x="36" y="0"/>
                      <a:pt x="36" y="0"/>
                      <a:pt x="36" y="0"/>
                    </a:cubicBezTo>
                    <a:cubicBezTo>
                      <a:pt x="36" y="0"/>
                      <a:pt x="36" y="0"/>
                      <a:pt x="36" y="0"/>
                    </a:cubicBezTo>
                    <a:cubicBezTo>
                      <a:pt x="30" y="4"/>
                      <a:pt x="26" y="5"/>
                      <a:pt x="26" y="5"/>
                    </a:cubicBezTo>
                    <a:cubicBezTo>
                      <a:pt x="26" y="5"/>
                      <a:pt x="14" y="7"/>
                      <a:pt x="8" y="9"/>
                    </a:cubicBezTo>
                    <a:cubicBezTo>
                      <a:pt x="3" y="12"/>
                      <a:pt x="4" y="17"/>
                      <a:pt x="4" y="17"/>
                    </a:cubicBezTo>
                    <a:cubicBezTo>
                      <a:pt x="4" y="17"/>
                      <a:pt x="2" y="31"/>
                      <a:pt x="0" y="44"/>
                    </a:cubicBezTo>
                    <a:cubicBezTo>
                      <a:pt x="91" y="44"/>
                      <a:pt x="91" y="44"/>
                      <a:pt x="91" y="44"/>
                    </a:cubicBezTo>
                    <a:cubicBezTo>
                      <a:pt x="90" y="30"/>
                      <a:pt x="89" y="21"/>
                      <a:pt x="89" y="19"/>
                    </a:cubicBez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09728" tIns="54864" rIns="109728" bIns="54864" numCol="1" anchor="t" anchorCtr="0" compatLnSpc="1"/>
              <a:lstStyle/>
              <a:p>
                <a:pPr defTabSz="1096645"/>
                <a:endParaRPr lang="zh-CN" altLang="en-US" sz="2160">
                  <a:solidFill>
                    <a:prstClr val="black"/>
                  </a:solidFill>
                  <a:latin typeface="Calibri" panose="020F0502020204030204"/>
                  <a:ea typeface="幼圆" panose="02010509060101010101" charset="-122"/>
                </a:endParaRPr>
              </a:p>
            </p:txBody>
          </p:sp>
          <p:sp>
            <p:nvSpPr>
              <p:cNvPr id="23" name="Freeform 16"/>
              <p:cNvSpPr/>
              <p:nvPr/>
            </p:nvSpPr>
            <p:spPr bwMode="auto">
              <a:xfrm>
                <a:off x="3887788" y="2462213"/>
                <a:ext cx="3175"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9728" tIns="54864" rIns="109728" bIns="54864" numCol="1" anchor="t" anchorCtr="0" compatLnSpc="1"/>
              <a:lstStyle/>
              <a:p>
                <a:pPr defTabSz="1096645"/>
                <a:endParaRPr lang="zh-CN" altLang="en-US" sz="2160">
                  <a:solidFill>
                    <a:prstClr val="black"/>
                  </a:solidFill>
                  <a:latin typeface="Calibri" panose="020F0502020204030204"/>
                  <a:ea typeface="幼圆" panose="02010509060101010101" charset="-122"/>
                </a:endParaRPr>
              </a:p>
            </p:txBody>
          </p:sp>
          <p:sp>
            <p:nvSpPr>
              <p:cNvPr id="24" name="Freeform 17"/>
              <p:cNvSpPr/>
              <p:nvPr/>
            </p:nvSpPr>
            <p:spPr bwMode="auto">
              <a:xfrm>
                <a:off x="3808413" y="2455863"/>
                <a:ext cx="3175" cy="3175"/>
              </a:xfrm>
              <a:custGeom>
                <a:avLst/>
                <a:gdLst>
                  <a:gd name="T0" fmla="*/ 1 w 1"/>
                  <a:gd name="T1" fmla="*/ 0 h 1"/>
                  <a:gd name="T2" fmla="*/ 0 w 1"/>
                  <a:gd name="T3" fmla="*/ 1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1"/>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9728" tIns="54864" rIns="109728" bIns="54864" numCol="1" anchor="t" anchorCtr="0" compatLnSpc="1"/>
              <a:lstStyle/>
              <a:p>
                <a:pPr defTabSz="1096645"/>
                <a:endParaRPr lang="zh-CN" altLang="en-US" sz="2160">
                  <a:solidFill>
                    <a:prstClr val="black"/>
                  </a:solidFill>
                  <a:latin typeface="Calibri" panose="020F0502020204030204"/>
                  <a:ea typeface="幼圆" panose="02010509060101010101" charset="-122"/>
                </a:endParaRPr>
              </a:p>
            </p:txBody>
          </p:sp>
          <p:sp>
            <p:nvSpPr>
              <p:cNvPr id="25" name="Freeform 18"/>
              <p:cNvSpPr/>
              <p:nvPr/>
            </p:nvSpPr>
            <p:spPr bwMode="auto">
              <a:xfrm>
                <a:off x="3833813" y="2489201"/>
                <a:ext cx="38100" cy="115888"/>
              </a:xfrm>
              <a:custGeom>
                <a:avLst/>
                <a:gdLst>
                  <a:gd name="T0" fmla="*/ 10 w 10"/>
                  <a:gd name="T1" fmla="*/ 5 h 30"/>
                  <a:gd name="T2" fmla="*/ 5 w 10"/>
                  <a:gd name="T3" fmla="*/ 0 h 30"/>
                  <a:gd name="T4" fmla="*/ 5 w 10"/>
                  <a:gd name="T5" fmla="*/ 0 h 30"/>
                  <a:gd name="T6" fmla="*/ 0 w 10"/>
                  <a:gd name="T7" fmla="*/ 5 h 30"/>
                  <a:gd name="T8" fmla="*/ 4 w 10"/>
                  <a:gd name="T9" fmla="*/ 8 h 30"/>
                  <a:gd name="T10" fmla="*/ 4 w 10"/>
                  <a:gd name="T11" fmla="*/ 15 h 30"/>
                  <a:gd name="T12" fmla="*/ 3 w 10"/>
                  <a:gd name="T13" fmla="*/ 20 h 30"/>
                  <a:gd name="T14" fmla="*/ 7 w 10"/>
                  <a:gd name="T15" fmla="*/ 30 h 30"/>
                  <a:gd name="T16" fmla="*/ 10 w 10"/>
                  <a:gd name="T17" fmla="*/ 19 h 30"/>
                  <a:gd name="T18" fmla="*/ 7 w 10"/>
                  <a:gd name="T19" fmla="*/ 8 h 30"/>
                  <a:gd name="T20" fmla="*/ 10 w 10"/>
                  <a:gd name="T21"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30">
                    <a:moveTo>
                      <a:pt x="10" y="5"/>
                    </a:moveTo>
                    <a:cubicBezTo>
                      <a:pt x="5" y="0"/>
                      <a:pt x="5" y="0"/>
                      <a:pt x="5" y="0"/>
                    </a:cubicBezTo>
                    <a:cubicBezTo>
                      <a:pt x="5" y="0"/>
                      <a:pt x="5" y="0"/>
                      <a:pt x="5" y="0"/>
                    </a:cubicBezTo>
                    <a:cubicBezTo>
                      <a:pt x="4" y="0"/>
                      <a:pt x="0" y="5"/>
                      <a:pt x="0" y="5"/>
                    </a:cubicBezTo>
                    <a:cubicBezTo>
                      <a:pt x="4" y="8"/>
                      <a:pt x="4" y="8"/>
                      <a:pt x="4" y="8"/>
                    </a:cubicBezTo>
                    <a:cubicBezTo>
                      <a:pt x="4" y="15"/>
                      <a:pt x="4" y="15"/>
                      <a:pt x="4" y="15"/>
                    </a:cubicBezTo>
                    <a:cubicBezTo>
                      <a:pt x="3" y="20"/>
                      <a:pt x="3" y="20"/>
                      <a:pt x="3" y="20"/>
                    </a:cubicBezTo>
                    <a:cubicBezTo>
                      <a:pt x="7" y="30"/>
                      <a:pt x="7" y="30"/>
                      <a:pt x="7" y="30"/>
                    </a:cubicBezTo>
                    <a:cubicBezTo>
                      <a:pt x="10" y="19"/>
                      <a:pt x="10" y="19"/>
                      <a:pt x="10" y="19"/>
                    </a:cubicBezTo>
                    <a:cubicBezTo>
                      <a:pt x="7" y="8"/>
                      <a:pt x="7" y="8"/>
                      <a:pt x="7" y="8"/>
                    </a:cubicBezTo>
                    <a:lnTo>
                      <a:pt x="10" y="5"/>
                    </a:lnTo>
                    <a:close/>
                  </a:path>
                </a:pathLst>
              </a:custGeom>
              <a:solidFill>
                <a:srgbClr val="013B6D"/>
              </a:solidFill>
              <a:ln>
                <a:noFill/>
              </a:ln>
              <a:extLst>
                <a:ext uri="{91240B29-F687-4F45-9708-019B960494DF}">
                  <a14:hiddenLine xmlns:a14="http://schemas.microsoft.com/office/drawing/2010/main" w="9525">
                    <a:solidFill>
                      <a:srgbClr val="000000"/>
                    </a:solidFill>
                    <a:round/>
                  </a14:hiddenLine>
                </a:ext>
              </a:extLst>
            </p:spPr>
            <p:txBody>
              <a:bodyPr vert="horz" wrap="square" lIns="109728" tIns="54864" rIns="109728" bIns="54864" numCol="1" anchor="t" anchorCtr="0" compatLnSpc="1"/>
              <a:lstStyle/>
              <a:p>
                <a:pPr defTabSz="1096645"/>
                <a:endParaRPr lang="zh-CN" altLang="en-US" sz="2160">
                  <a:solidFill>
                    <a:prstClr val="black"/>
                  </a:solidFill>
                  <a:latin typeface="Calibri" panose="020F0502020204030204"/>
                  <a:ea typeface="幼圆" panose="02010509060101010101" charset="-122"/>
                </a:endParaRPr>
              </a:p>
            </p:txBody>
          </p:sp>
        </p:grpSp>
      </p:grpSp>
      <p:grpSp>
        <p:nvGrpSpPr>
          <p:cNvPr id="29" name="组合 28"/>
          <p:cNvGrpSpPr/>
          <p:nvPr/>
        </p:nvGrpSpPr>
        <p:grpSpPr>
          <a:xfrm>
            <a:off x="9088962" y="2293223"/>
            <a:ext cx="727423" cy="727423"/>
            <a:chOff x="3683688" y="5375457"/>
            <a:chExt cx="1073892" cy="1073892"/>
          </a:xfrm>
        </p:grpSpPr>
        <p:grpSp>
          <p:nvGrpSpPr>
            <p:cNvPr id="30" name="组合 29"/>
            <p:cNvGrpSpPr/>
            <p:nvPr/>
          </p:nvGrpSpPr>
          <p:grpSpPr>
            <a:xfrm>
              <a:off x="3683688" y="5375457"/>
              <a:ext cx="1073892" cy="1073892"/>
              <a:chOff x="2969930" y="4335139"/>
              <a:chExt cx="1073892" cy="1073892"/>
            </a:xfrm>
          </p:grpSpPr>
          <p:grpSp>
            <p:nvGrpSpPr>
              <p:cNvPr id="32" name="组合 31"/>
              <p:cNvGrpSpPr/>
              <p:nvPr/>
            </p:nvGrpSpPr>
            <p:grpSpPr>
              <a:xfrm>
                <a:off x="2969930" y="4335139"/>
                <a:ext cx="1073892" cy="1073892"/>
                <a:chOff x="1588326" y="4350310"/>
                <a:chExt cx="1073892" cy="1073892"/>
              </a:xfrm>
            </p:grpSpPr>
            <p:sp>
              <p:nvSpPr>
                <p:cNvPr id="34" name="椭圆 33"/>
                <p:cNvSpPr/>
                <p:nvPr/>
              </p:nvSpPr>
              <p:spPr>
                <a:xfrm>
                  <a:off x="1588326" y="4350310"/>
                  <a:ext cx="1073892" cy="1073892"/>
                </a:xfrm>
                <a:prstGeom prst="ellipse">
                  <a:avLst/>
                </a:prstGeom>
                <a:solidFill>
                  <a:srgbClr val="FFFFFF">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white"/>
                    </a:solidFill>
                    <a:latin typeface="Calibri" panose="020F0502020204030204"/>
                    <a:ea typeface="幼圆" panose="02010509060101010101" charset="-122"/>
                  </a:endParaRPr>
                </a:p>
              </p:txBody>
            </p:sp>
            <p:sp>
              <p:nvSpPr>
                <p:cNvPr id="35" name="椭圆 34"/>
                <p:cNvSpPr/>
                <p:nvPr/>
              </p:nvSpPr>
              <p:spPr>
                <a:xfrm>
                  <a:off x="1743677" y="4497594"/>
                  <a:ext cx="770562" cy="770562"/>
                </a:xfrm>
                <a:prstGeom prst="ellipse">
                  <a:avLst/>
                </a:prstGeom>
                <a:noFill/>
                <a:ln>
                  <a:solidFill>
                    <a:schemeClr val="tx1">
                      <a:alpha val="4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white"/>
                    </a:solidFill>
                    <a:latin typeface="Calibri" panose="020F0502020204030204"/>
                    <a:ea typeface="幼圆" panose="02010509060101010101" charset="-122"/>
                  </a:endParaRPr>
                </a:p>
              </p:txBody>
            </p:sp>
          </p:grpSp>
          <p:sp>
            <p:nvSpPr>
              <p:cNvPr id="33" name="空心弧 32"/>
              <p:cNvSpPr/>
              <p:nvPr/>
            </p:nvSpPr>
            <p:spPr>
              <a:xfrm>
                <a:off x="3112630" y="4431864"/>
                <a:ext cx="817307" cy="817307"/>
              </a:xfrm>
              <a:prstGeom prst="blockArc">
                <a:avLst>
                  <a:gd name="adj1" fmla="val 13382597"/>
                  <a:gd name="adj2" fmla="val 294773"/>
                  <a:gd name="adj3" fmla="val 8666"/>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black"/>
                  </a:solidFill>
                  <a:latin typeface="Calibri" panose="020F0502020204030204"/>
                  <a:ea typeface="幼圆" panose="02010509060101010101" charset="-122"/>
                </a:endParaRPr>
              </a:p>
            </p:txBody>
          </p:sp>
        </p:grpSp>
        <p:sp>
          <p:nvSpPr>
            <p:cNvPr id="31" name="Freeform 21"/>
            <p:cNvSpPr>
              <a:spLocks noEditPoints="1"/>
            </p:cNvSpPr>
            <p:nvPr/>
          </p:nvSpPr>
          <p:spPr bwMode="auto">
            <a:xfrm>
              <a:off x="4032056" y="5745234"/>
              <a:ext cx="405970" cy="276226"/>
            </a:xfrm>
            <a:custGeom>
              <a:avLst/>
              <a:gdLst>
                <a:gd name="T0" fmla="*/ 72 w 81"/>
                <a:gd name="T1" fmla="*/ 51 h 54"/>
                <a:gd name="T2" fmla="*/ 69 w 81"/>
                <a:gd name="T3" fmla="*/ 54 h 54"/>
                <a:gd name="T4" fmla="*/ 12 w 81"/>
                <a:gd name="T5" fmla="*/ 53 h 54"/>
                <a:gd name="T6" fmla="*/ 10 w 81"/>
                <a:gd name="T7" fmla="*/ 50 h 54"/>
                <a:gd name="T8" fmla="*/ 19 w 81"/>
                <a:gd name="T9" fmla="*/ 17 h 54"/>
                <a:gd name="T10" fmla="*/ 22 w 81"/>
                <a:gd name="T11" fmla="*/ 14 h 54"/>
                <a:gd name="T12" fmla="*/ 78 w 81"/>
                <a:gd name="T13" fmla="*/ 14 h 54"/>
                <a:gd name="T14" fmla="*/ 81 w 81"/>
                <a:gd name="T15" fmla="*/ 17 h 54"/>
                <a:gd name="T16" fmla="*/ 72 w 81"/>
                <a:gd name="T17" fmla="*/ 51 h 54"/>
                <a:gd name="T18" fmla="*/ 7 w 81"/>
                <a:gd name="T19" fmla="*/ 45 h 54"/>
                <a:gd name="T20" fmla="*/ 16 w 81"/>
                <a:gd name="T21" fmla="*/ 14 h 54"/>
                <a:gd name="T22" fmla="*/ 21 w 81"/>
                <a:gd name="T23" fmla="*/ 11 h 54"/>
                <a:gd name="T24" fmla="*/ 67 w 81"/>
                <a:gd name="T25" fmla="*/ 11 h 54"/>
                <a:gd name="T26" fmla="*/ 62 w 81"/>
                <a:gd name="T27" fmla="*/ 5 h 54"/>
                <a:gd name="T28" fmla="*/ 25 w 81"/>
                <a:gd name="T29" fmla="*/ 5 h 54"/>
                <a:gd name="T30" fmla="*/ 22 w 81"/>
                <a:gd name="T31" fmla="*/ 0 h 54"/>
                <a:gd name="T32" fmla="*/ 0 w 81"/>
                <a:gd name="T33" fmla="*/ 0 h 54"/>
                <a:gd name="T34" fmla="*/ 5 w 81"/>
                <a:gd name="T35" fmla="*/ 45 h 54"/>
                <a:gd name="T36" fmla="*/ 7 w 81"/>
                <a:gd name="T37" fmla="*/ 4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1" h="54">
                  <a:moveTo>
                    <a:pt x="72" y="51"/>
                  </a:moveTo>
                  <a:cubicBezTo>
                    <a:pt x="72" y="52"/>
                    <a:pt x="71" y="54"/>
                    <a:pt x="69" y="54"/>
                  </a:cubicBezTo>
                  <a:cubicBezTo>
                    <a:pt x="12" y="53"/>
                    <a:pt x="12" y="53"/>
                    <a:pt x="12" y="53"/>
                  </a:cubicBezTo>
                  <a:cubicBezTo>
                    <a:pt x="11" y="53"/>
                    <a:pt x="10" y="52"/>
                    <a:pt x="10" y="50"/>
                  </a:cubicBezTo>
                  <a:cubicBezTo>
                    <a:pt x="19" y="17"/>
                    <a:pt x="19" y="17"/>
                    <a:pt x="19" y="17"/>
                  </a:cubicBezTo>
                  <a:cubicBezTo>
                    <a:pt x="20" y="15"/>
                    <a:pt x="21" y="14"/>
                    <a:pt x="22" y="14"/>
                  </a:cubicBezTo>
                  <a:cubicBezTo>
                    <a:pt x="78" y="14"/>
                    <a:pt x="78" y="14"/>
                    <a:pt x="78" y="14"/>
                  </a:cubicBezTo>
                  <a:cubicBezTo>
                    <a:pt x="79" y="14"/>
                    <a:pt x="81" y="15"/>
                    <a:pt x="81" y="17"/>
                  </a:cubicBezTo>
                  <a:lnTo>
                    <a:pt x="72" y="51"/>
                  </a:lnTo>
                  <a:close/>
                  <a:moveTo>
                    <a:pt x="7" y="45"/>
                  </a:moveTo>
                  <a:cubicBezTo>
                    <a:pt x="16" y="14"/>
                    <a:pt x="16" y="14"/>
                    <a:pt x="16" y="14"/>
                  </a:cubicBezTo>
                  <a:cubicBezTo>
                    <a:pt x="16" y="14"/>
                    <a:pt x="17" y="11"/>
                    <a:pt x="21" y="11"/>
                  </a:cubicBezTo>
                  <a:cubicBezTo>
                    <a:pt x="25" y="11"/>
                    <a:pt x="67" y="11"/>
                    <a:pt x="67" y="11"/>
                  </a:cubicBezTo>
                  <a:cubicBezTo>
                    <a:pt x="67" y="11"/>
                    <a:pt x="68" y="6"/>
                    <a:pt x="62" y="5"/>
                  </a:cubicBezTo>
                  <a:cubicBezTo>
                    <a:pt x="57" y="4"/>
                    <a:pt x="25" y="5"/>
                    <a:pt x="25" y="5"/>
                  </a:cubicBezTo>
                  <a:cubicBezTo>
                    <a:pt x="22" y="0"/>
                    <a:pt x="22" y="0"/>
                    <a:pt x="22" y="0"/>
                  </a:cubicBezTo>
                  <a:cubicBezTo>
                    <a:pt x="0" y="0"/>
                    <a:pt x="0" y="0"/>
                    <a:pt x="0" y="0"/>
                  </a:cubicBezTo>
                  <a:cubicBezTo>
                    <a:pt x="5" y="45"/>
                    <a:pt x="5" y="45"/>
                    <a:pt x="5" y="45"/>
                  </a:cubicBezTo>
                  <a:lnTo>
                    <a:pt x="7" y="45"/>
                  </a:lnTo>
                  <a:close/>
                </a:path>
              </a:pathLst>
            </a:custGeom>
            <a:solidFill>
              <a:schemeClr val="tx2">
                <a:lumMod val="75000"/>
              </a:schemeClr>
            </a:solidFill>
            <a:ln>
              <a:noFill/>
            </a:ln>
          </p:spPr>
          <p:txBody>
            <a:bodyPr vert="horz" wrap="square" lIns="109728" tIns="54864" rIns="109728" bIns="54864" numCol="1" anchor="t" anchorCtr="0" compatLnSpc="1"/>
            <a:lstStyle/>
            <a:p>
              <a:pPr defTabSz="1096645"/>
              <a:endParaRPr lang="zh-CN" altLang="en-US" sz="2160">
                <a:solidFill>
                  <a:prstClr val="black"/>
                </a:solidFill>
                <a:latin typeface="Calibri" panose="020F0502020204030204"/>
                <a:ea typeface="幼圆" panose="02010509060101010101" charset="-122"/>
              </a:endParaRPr>
            </a:p>
          </p:txBody>
        </p:sp>
      </p:grpSp>
      <p:grpSp>
        <p:nvGrpSpPr>
          <p:cNvPr id="36" name="组合 35"/>
          <p:cNvGrpSpPr/>
          <p:nvPr/>
        </p:nvGrpSpPr>
        <p:grpSpPr>
          <a:xfrm>
            <a:off x="9937366" y="2293223"/>
            <a:ext cx="727423" cy="727423"/>
            <a:chOff x="9228835" y="5375457"/>
            <a:chExt cx="1073892" cy="1073892"/>
          </a:xfrm>
        </p:grpSpPr>
        <p:grpSp>
          <p:nvGrpSpPr>
            <p:cNvPr id="37" name="组合 36"/>
            <p:cNvGrpSpPr/>
            <p:nvPr/>
          </p:nvGrpSpPr>
          <p:grpSpPr>
            <a:xfrm>
              <a:off x="9228835" y="5375457"/>
              <a:ext cx="1073892" cy="1073892"/>
              <a:chOff x="7326813" y="4328659"/>
              <a:chExt cx="1073892" cy="1073892"/>
            </a:xfrm>
          </p:grpSpPr>
          <p:grpSp>
            <p:nvGrpSpPr>
              <p:cNvPr id="39" name="组合 38"/>
              <p:cNvGrpSpPr/>
              <p:nvPr/>
            </p:nvGrpSpPr>
            <p:grpSpPr>
              <a:xfrm>
                <a:off x="7326813" y="4328659"/>
                <a:ext cx="1073892" cy="1073892"/>
                <a:chOff x="1588326" y="4350310"/>
                <a:chExt cx="1073892" cy="1073892"/>
              </a:xfrm>
            </p:grpSpPr>
            <p:sp>
              <p:nvSpPr>
                <p:cNvPr id="41" name="椭圆 40"/>
                <p:cNvSpPr/>
                <p:nvPr/>
              </p:nvSpPr>
              <p:spPr>
                <a:xfrm>
                  <a:off x="1588326" y="4350310"/>
                  <a:ext cx="1073892" cy="1073892"/>
                </a:xfrm>
                <a:prstGeom prst="ellipse">
                  <a:avLst/>
                </a:prstGeom>
                <a:solidFill>
                  <a:srgbClr val="FFFFFF">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white"/>
                    </a:solidFill>
                    <a:latin typeface="Calibri" panose="020F0502020204030204"/>
                    <a:ea typeface="幼圆" panose="02010509060101010101" charset="-122"/>
                  </a:endParaRPr>
                </a:p>
              </p:txBody>
            </p:sp>
            <p:sp>
              <p:nvSpPr>
                <p:cNvPr id="42" name="椭圆 41"/>
                <p:cNvSpPr/>
                <p:nvPr/>
              </p:nvSpPr>
              <p:spPr>
                <a:xfrm>
                  <a:off x="1743677" y="4497594"/>
                  <a:ext cx="770562" cy="770562"/>
                </a:xfrm>
                <a:prstGeom prst="ellipse">
                  <a:avLst/>
                </a:prstGeom>
                <a:noFill/>
                <a:ln>
                  <a:solidFill>
                    <a:schemeClr val="tx1">
                      <a:alpha val="4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white"/>
                    </a:solidFill>
                    <a:latin typeface="Calibri" panose="020F0502020204030204"/>
                    <a:ea typeface="幼圆" panose="02010509060101010101" charset="-122"/>
                  </a:endParaRPr>
                </a:p>
              </p:txBody>
            </p:sp>
          </p:grpSp>
          <p:sp>
            <p:nvSpPr>
              <p:cNvPr id="40" name="空心弧 39"/>
              <p:cNvSpPr/>
              <p:nvPr/>
            </p:nvSpPr>
            <p:spPr>
              <a:xfrm>
                <a:off x="7455339" y="4435151"/>
                <a:ext cx="834425" cy="834425"/>
              </a:xfrm>
              <a:prstGeom prst="blockArc">
                <a:avLst>
                  <a:gd name="adj1" fmla="val 18520956"/>
                  <a:gd name="adj2" fmla="val 11501260"/>
                  <a:gd name="adj3" fmla="val 925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black"/>
                  </a:solidFill>
                  <a:latin typeface="Calibri" panose="020F0502020204030204"/>
                  <a:ea typeface="幼圆" panose="02010509060101010101" charset="-122"/>
                </a:endParaRPr>
              </a:p>
            </p:txBody>
          </p:sp>
        </p:grpSp>
        <p:sp>
          <p:nvSpPr>
            <p:cNvPr id="38" name="Freeform 24"/>
            <p:cNvSpPr>
              <a:spLocks noEditPoints="1"/>
            </p:cNvSpPr>
            <p:nvPr/>
          </p:nvSpPr>
          <p:spPr bwMode="auto">
            <a:xfrm>
              <a:off x="9635278" y="5765788"/>
              <a:ext cx="278590" cy="284162"/>
            </a:xfrm>
            <a:custGeom>
              <a:avLst/>
              <a:gdLst>
                <a:gd name="T0" fmla="*/ 15 w 63"/>
                <a:gd name="T1" fmla="*/ 30 h 63"/>
                <a:gd name="T2" fmla="*/ 1 w 63"/>
                <a:gd name="T3" fmla="*/ 15 h 63"/>
                <a:gd name="T4" fmla="*/ 19 w 63"/>
                <a:gd name="T5" fmla="*/ 0 h 63"/>
                <a:gd name="T6" fmla="*/ 32 w 63"/>
                <a:gd name="T7" fmla="*/ 15 h 63"/>
                <a:gd name="T8" fmla="*/ 15 w 63"/>
                <a:gd name="T9" fmla="*/ 30 h 63"/>
                <a:gd name="T10" fmla="*/ 15 w 63"/>
                <a:gd name="T11" fmla="*/ 7 h 63"/>
                <a:gd name="T12" fmla="*/ 13 w 63"/>
                <a:gd name="T13" fmla="*/ 10 h 63"/>
                <a:gd name="T14" fmla="*/ 17 w 63"/>
                <a:gd name="T15" fmla="*/ 22 h 63"/>
                <a:gd name="T16" fmla="*/ 20 w 63"/>
                <a:gd name="T17" fmla="*/ 19 h 63"/>
                <a:gd name="T18" fmla="*/ 15 w 63"/>
                <a:gd name="T19" fmla="*/ 7 h 63"/>
                <a:gd name="T20" fmla="*/ 25 w 63"/>
                <a:gd name="T21" fmla="*/ 49 h 63"/>
                <a:gd name="T22" fmla="*/ 16 w 63"/>
                <a:gd name="T23" fmla="*/ 61 h 63"/>
                <a:gd name="T24" fmla="*/ 12 w 63"/>
                <a:gd name="T25" fmla="*/ 58 h 63"/>
                <a:gd name="T26" fmla="*/ 24 w 63"/>
                <a:gd name="T27" fmla="*/ 38 h 63"/>
                <a:gd name="T28" fmla="*/ 44 w 63"/>
                <a:gd name="T29" fmla="*/ 5 h 63"/>
                <a:gd name="T30" fmla="*/ 49 w 63"/>
                <a:gd name="T31" fmla="*/ 1 h 63"/>
                <a:gd name="T32" fmla="*/ 52 w 63"/>
                <a:gd name="T33" fmla="*/ 3 h 63"/>
                <a:gd name="T34" fmla="*/ 41 w 63"/>
                <a:gd name="T35" fmla="*/ 22 h 63"/>
                <a:gd name="T36" fmla="*/ 25 w 63"/>
                <a:gd name="T37" fmla="*/ 49 h 63"/>
                <a:gd name="T38" fmla="*/ 45 w 63"/>
                <a:gd name="T39" fmla="*/ 62 h 63"/>
                <a:gd name="T40" fmla="*/ 31 w 63"/>
                <a:gd name="T41" fmla="*/ 47 h 63"/>
                <a:gd name="T42" fmla="*/ 49 w 63"/>
                <a:gd name="T43" fmla="*/ 32 h 63"/>
                <a:gd name="T44" fmla="*/ 63 w 63"/>
                <a:gd name="T45" fmla="*/ 47 h 63"/>
                <a:gd name="T46" fmla="*/ 45 w 63"/>
                <a:gd name="T47" fmla="*/ 62 h 63"/>
                <a:gd name="T48" fmla="*/ 46 w 63"/>
                <a:gd name="T49" fmla="*/ 39 h 63"/>
                <a:gd name="T50" fmla="*/ 43 w 63"/>
                <a:gd name="T51" fmla="*/ 42 h 63"/>
                <a:gd name="T52" fmla="*/ 48 w 63"/>
                <a:gd name="T53" fmla="*/ 55 h 63"/>
                <a:gd name="T54" fmla="*/ 50 w 63"/>
                <a:gd name="T55" fmla="*/ 52 h 63"/>
                <a:gd name="T56" fmla="*/ 46 w 63"/>
                <a:gd name="T5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3" h="63">
                  <a:moveTo>
                    <a:pt x="15" y="30"/>
                  </a:moveTo>
                  <a:cubicBezTo>
                    <a:pt x="7" y="30"/>
                    <a:pt x="0" y="24"/>
                    <a:pt x="1" y="15"/>
                  </a:cubicBezTo>
                  <a:cubicBezTo>
                    <a:pt x="2" y="5"/>
                    <a:pt x="10" y="0"/>
                    <a:pt x="19" y="0"/>
                  </a:cubicBezTo>
                  <a:cubicBezTo>
                    <a:pt x="26" y="0"/>
                    <a:pt x="33" y="7"/>
                    <a:pt x="32" y="15"/>
                  </a:cubicBezTo>
                  <a:cubicBezTo>
                    <a:pt x="32" y="25"/>
                    <a:pt x="23" y="30"/>
                    <a:pt x="15" y="30"/>
                  </a:cubicBezTo>
                  <a:close/>
                  <a:moveTo>
                    <a:pt x="15" y="7"/>
                  </a:moveTo>
                  <a:cubicBezTo>
                    <a:pt x="14" y="7"/>
                    <a:pt x="13" y="8"/>
                    <a:pt x="13" y="10"/>
                  </a:cubicBezTo>
                  <a:cubicBezTo>
                    <a:pt x="13" y="11"/>
                    <a:pt x="14" y="22"/>
                    <a:pt x="17" y="22"/>
                  </a:cubicBezTo>
                  <a:cubicBezTo>
                    <a:pt x="19" y="23"/>
                    <a:pt x="20" y="21"/>
                    <a:pt x="20" y="19"/>
                  </a:cubicBezTo>
                  <a:cubicBezTo>
                    <a:pt x="20" y="16"/>
                    <a:pt x="19" y="7"/>
                    <a:pt x="15" y="7"/>
                  </a:cubicBezTo>
                  <a:close/>
                  <a:moveTo>
                    <a:pt x="25" y="49"/>
                  </a:moveTo>
                  <a:cubicBezTo>
                    <a:pt x="19" y="59"/>
                    <a:pt x="20" y="61"/>
                    <a:pt x="16" y="61"/>
                  </a:cubicBezTo>
                  <a:cubicBezTo>
                    <a:pt x="15" y="61"/>
                    <a:pt x="12" y="60"/>
                    <a:pt x="12" y="58"/>
                  </a:cubicBezTo>
                  <a:cubicBezTo>
                    <a:pt x="12" y="56"/>
                    <a:pt x="14" y="56"/>
                    <a:pt x="24" y="38"/>
                  </a:cubicBezTo>
                  <a:cubicBezTo>
                    <a:pt x="44" y="5"/>
                    <a:pt x="44" y="5"/>
                    <a:pt x="44" y="5"/>
                  </a:cubicBezTo>
                  <a:cubicBezTo>
                    <a:pt x="45" y="2"/>
                    <a:pt x="46" y="1"/>
                    <a:pt x="49" y="1"/>
                  </a:cubicBezTo>
                  <a:cubicBezTo>
                    <a:pt x="50" y="1"/>
                    <a:pt x="52" y="2"/>
                    <a:pt x="52" y="3"/>
                  </a:cubicBezTo>
                  <a:cubicBezTo>
                    <a:pt x="52" y="6"/>
                    <a:pt x="49" y="8"/>
                    <a:pt x="41" y="22"/>
                  </a:cubicBezTo>
                  <a:lnTo>
                    <a:pt x="25" y="49"/>
                  </a:lnTo>
                  <a:close/>
                  <a:moveTo>
                    <a:pt x="45" y="62"/>
                  </a:moveTo>
                  <a:cubicBezTo>
                    <a:pt x="38" y="62"/>
                    <a:pt x="31" y="57"/>
                    <a:pt x="31" y="47"/>
                  </a:cubicBezTo>
                  <a:cubicBezTo>
                    <a:pt x="32" y="37"/>
                    <a:pt x="40" y="32"/>
                    <a:pt x="49" y="32"/>
                  </a:cubicBezTo>
                  <a:cubicBezTo>
                    <a:pt x="56" y="33"/>
                    <a:pt x="63" y="39"/>
                    <a:pt x="63" y="47"/>
                  </a:cubicBezTo>
                  <a:cubicBezTo>
                    <a:pt x="62" y="57"/>
                    <a:pt x="53" y="63"/>
                    <a:pt x="45" y="62"/>
                  </a:cubicBezTo>
                  <a:close/>
                  <a:moveTo>
                    <a:pt x="46" y="39"/>
                  </a:moveTo>
                  <a:cubicBezTo>
                    <a:pt x="44" y="39"/>
                    <a:pt x="43" y="40"/>
                    <a:pt x="43" y="42"/>
                  </a:cubicBezTo>
                  <a:cubicBezTo>
                    <a:pt x="43" y="43"/>
                    <a:pt x="44" y="55"/>
                    <a:pt x="48" y="55"/>
                  </a:cubicBezTo>
                  <a:cubicBezTo>
                    <a:pt x="50" y="55"/>
                    <a:pt x="50" y="53"/>
                    <a:pt x="50" y="52"/>
                  </a:cubicBezTo>
                  <a:cubicBezTo>
                    <a:pt x="50" y="49"/>
                    <a:pt x="50" y="39"/>
                    <a:pt x="46" y="39"/>
                  </a:cubicBezTo>
                  <a:close/>
                </a:path>
              </a:pathLst>
            </a:custGeom>
            <a:solidFill>
              <a:schemeClr val="tx2">
                <a:lumMod val="75000"/>
              </a:schemeClr>
            </a:solidFill>
            <a:ln>
              <a:noFill/>
            </a:ln>
          </p:spPr>
          <p:txBody>
            <a:bodyPr vert="horz" wrap="square" lIns="109728" tIns="54864" rIns="109728" bIns="54864" numCol="1" anchor="t" anchorCtr="0" compatLnSpc="1"/>
            <a:lstStyle/>
            <a:p>
              <a:pPr defTabSz="1096645"/>
              <a:endParaRPr lang="zh-CN" altLang="en-US" sz="2160">
                <a:solidFill>
                  <a:prstClr val="black"/>
                </a:solidFill>
                <a:latin typeface="Calibri" panose="020F0502020204030204"/>
                <a:ea typeface="幼圆" panose="02010509060101010101" charset="-122"/>
              </a:endParaRPr>
            </a:p>
          </p:txBody>
        </p:sp>
      </p:grpSp>
      <p:grpSp>
        <p:nvGrpSpPr>
          <p:cNvPr id="43" name="组合 42"/>
          <p:cNvGrpSpPr/>
          <p:nvPr/>
        </p:nvGrpSpPr>
        <p:grpSpPr>
          <a:xfrm>
            <a:off x="10785771" y="2293223"/>
            <a:ext cx="727423" cy="727423"/>
            <a:chOff x="6456262" y="5375457"/>
            <a:chExt cx="1073892" cy="1073892"/>
          </a:xfrm>
        </p:grpSpPr>
        <p:grpSp>
          <p:nvGrpSpPr>
            <p:cNvPr id="44" name="组合 43"/>
            <p:cNvGrpSpPr/>
            <p:nvPr/>
          </p:nvGrpSpPr>
          <p:grpSpPr>
            <a:xfrm>
              <a:off x="6456262" y="5375457"/>
              <a:ext cx="1073892" cy="1073892"/>
              <a:chOff x="5935893" y="4328113"/>
              <a:chExt cx="1073892" cy="1073892"/>
            </a:xfrm>
          </p:grpSpPr>
          <p:grpSp>
            <p:nvGrpSpPr>
              <p:cNvPr id="46" name="组合 45"/>
              <p:cNvGrpSpPr/>
              <p:nvPr/>
            </p:nvGrpSpPr>
            <p:grpSpPr>
              <a:xfrm>
                <a:off x="5935893" y="4328113"/>
                <a:ext cx="1073892" cy="1073892"/>
                <a:chOff x="1588326" y="4350310"/>
                <a:chExt cx="1073892" cy="1073892"/>
              </a:xfrm>
            </p:grpSpPr>
            <p:sp>
              <p:nvSpPr>
                <p:cNvPr id="48" name="椭圆 47"/>
                <p:cNvSpPr/>
                <p:nvPr/>
              </p:nvSpPr>
              <p:spPr>
                <a:xfrm>
                  <a:off x="1588326" y="4350310"/>
                  <a:ext cx="1073892" cy="1073892"/>
                </a:xfrm>
                <a:prstGeom prst="ellipse">
                  <a:avLst/>
                </a:prstGeom>
                <a:solidFill>
                  <a:srgbClr val="FFFFFF">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white"/>
                    </a:solidFill>
                    <a:latin typeface="Calibri" panose="020F0502020204030204"/>
                    <a:ea typeface="幼圆" panose="02010509060101010101" charset="-122"/>
                  </a:endParaRPr>
                </a:p>
              </p:txBody>
            </p:sp>
            <p:sp>
              <p:nvSpPr>
                <p:cNvPr id="49" name="椭圆 48"/>
                <p:cNvSpPr/>
                <p:nvPr/>
              </p:nvSpPr>
              <p:spPr>
                <a:xfrm>
                  <a:off x="1743677" y="4497594"/>
                  <a:ext cx="770562" cy="770562"/>
                </a:xfrm>
                <a:prstGeom prst="ellipse">
                  <a:avLst/>
                </a:prstGeom>
                <a:noFill/>
                <a:ln>
                  <a:solidFill>
                    <a:schemeClr val="tx1">
                      <a:alpha val="4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white"/>
                    </a:solidFill>
                    <a:latin typeface="Calibri" panose="020F0502020204030204"/>
                    <a:ea typeface="幼圆" panose="02010509060101010101" charset="-122"/>
                  </a:endParaRPr>
                </a:p>
              </p:txBody>
            </p:sp>
          </p:grpSp>
          <p:sp>
            <p:nvSpPr>
              <p:cNvPr id="47" name="空心弧 46"/>
              <p:cNvSpPr/>
              <p:nvPr/>
            </p:nvSpPr>
            <p:spPr>
              <a:xfrm>
                <a:off x="6051290" y="4443465"/>
                <a:ext cx="834425" cy="834425"/>
              </a:xfrm>
              <a:prstGeom prst="blockArc">
                <a:avLst>
                  <a:gd name="adj1" fmla="val 10727270"/>
                  <a:gd name="adj2" fmla="val 294773"/>
                  <a:gd name="adj3" fmla="val 8666"/>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black"/>
                  </a:solidFill>
                  <a:latin typeface="Calibri" panose="020F0502020204030204"/>
                  <a:ea typeface="幼圆" panose="02010509060101010101" charset="-122"/>
                </a:endParaRPr>
              </a:p>
            </p:txBody>
          </p:sp>
        </p:grpSp>
        <p:sp>
          <p:nvSpPr>
            <p:cNvPr id="45" name="Freeform 37"/>
            <p:cNvSpPr>
              <a:spLocks noEditPoints="1"/>
            </p:cNvSpPr>
            <p:nvPr/>
          </p:nvSpPr>
          <p:spPr bwMode="auto">
            <a:xfrm>
              <a:off x="6786550" y="5765788"/>
              <a:ext cx="420688" cy="263525"/>
            </a:xfrm>
            <a:custGeom>
              <a:avLst/>
              <a:gdLst>
                <a:gd name="T0" fmla="*/ 107 w 111"/>
                <a:gd name="T1" fmla="*/ 57 h 68"/>
                <a:gd name="T2" fmla="*/ 100 w 111"/>
                <a:gd name="T3" fmla="*/ 57 h 68"/>
                <a:gd name="T4" fmla="*/ 100 w 111"/>
                <a:gd name="T5" fmla="*/ 55 h 68"/>
                <a:gd name="T6" fmla="*/ 99 w 111"/>
                <a:gd name="T7" fmla="*/ 5 h 68"/>
                <a:gd name="T8" fmla="*/ 95 w 111"/>
                <a:gd name="T9" fmla="*/ 0 h 68"/>
                <a:gd name="T10" fmla="*/ 14 w 111"/>
                <a:gd name="T11" fmla="*/ 2 h 68"/>
                <a:gd name="T12" fmla="*/ 10 w 111"/>
                <a:gd name="T13" fmla="*/ 6 h 68"/>
                <a:gd name="T14" fmla="*/ 10 w 111"/>
                <a:gd name="T15" fmla="*/ 57 h 68"/>
                <a:gd name="T16" fmla="*/ 11 w 111"/>
                <a:gd name="T17" fmla="*/ 59 h 68"/>
                <a:gd name="T18" fmla="*/ 4 w 111"/>
                <a:gd name="T19" fmla="*/ 59 h 68"/>
                <a:gd name="T20" fmla="*/ 0 w 111"/>
                <a:gd name="T21" fmla="*/ 63 h 68"/>
                <a:gd name="T22" fmla="*/ 4 w 111"/>
                <a:gd name="T23" fmla="*/ 68 h 68"/>
                <a:gd name="T24" fmla="*/ 107 w 111"/>
                <a:gd name="T25" fmla="*/ 66 h 68"/>
                <a:gd name="T26" fmla="*/ 111 w 111"/>
                <a:gd name="T27" fmla="*/ 62 h 68"/>
                <a:gd name="T28" fmla="*/ 107 w 111"/>
                <a:gd name="T29" fmla="*/ 57 h 68"/>
                <a:gd name="T30" fmla="*/ 15 w 111"/>
                <a:gd name="T31" fmla="*/ 65 h 68"/>
                <a:gd name="T32" fmla="*/ 14 w 111"/>
                <a:gd name="T33" fmla="*/ 63 h 68"/>
                <a:gd name="T34" fmla="*/ 15 w 111"/>
                <a:gd name="T35" fmla="*/ 62 h 68"/>
                <a:gd name="T36" fmla="*/ 17 w 111"/>
                <a:gd name="T37" fmla="*/ 63 h 68"/>
                <a:gd name="T38" fmla="*/ 15 w 111"/>
                <a:gd name="T39" fmla="*/ 65 h 68"/>
                <a:gd name="T40" fmla="*/ 20 w 111"/>
                <a:gd name="T41" fmla="*/ 64 h 68"/>
                <a:gd name="T42" fmla="*/ 18 w 111"/>
                <a:gd name="T43" fmla="*/ 63 h 68"/>
                <a:gd name="T44" fmla="*/ 20 w 111"/>
                <a:gd name="T45" fmla="*/ 62 h 68"/>
                <a:gd name="T46" fmla="*/ 21 w 111"/>
                <a:gd name="T47" fmla="*/ 63 h 68"/>
                <a:gd name="T48" fmla="*/ 20 w 111"/>
                <a:gd name="T49" fmla="*/ 64 h 68"/>
                <a:gd name="T50" fmla="*/ 24 w 111"/>
                <a:gd name="T51" fmla="*/ 64 h 68"/>
                <a:gd name="T52" fmla="*/ 23 w 111"/>
                <a:gd name="T53" fmla="*/ 63 h 68"/>
                <a:gd name="T54" fmla="*/ 24 w 111"/>
                <a:gd name="T55" fmla="*/ 62 h 68"/>
                <a:gd name="T56" fmla="*/ 26 w 111"/>
                <a:gd name="T57" fmla="*/ 63 h 68"/>
                <a:gd name="T58" fmla="*/ 24 w 111"/>
                <a:gd name="T59" fmla="*/ 64 h 68"/>
                <a:gd name="T60" fmla="*/ 29 w 111"/>
                <a:gd name="T61" fmla="*/ 64 h 68"/>
                <a:gd name="T62" fmla="*/ 27 w 111"/>
                <a:gd name="T63" fmla="*/ 63 h 68"/>
                <a:gd name="T64" fmla="*/ 29 w 111"/>
                <a:gd name="T65" fmla="*/ 62 h 68"/>
                <a:gd name="T66" fmla="*/ 30 w 111"/>
                <a:gd name="T67" fmla="*/ 63 h 68"/>
                <a:gd name="T68" fmla="*/ 29 w 111"/>
                <a:gd name="T69" fmla="*/ 64 h 68"/>
                <a:gd name="T70" fmla="*/ 73 w 111"/>
                <a:gd name="T71" fmla="*/ 64 h 68"/>
                <a:gd name="T72" fmla="*/ 39 w 111"/>
                <a:gd name="T73" fmla="*/ 64 h 68"/>
                <a:gd name="T74" fmla="*/ 37 w 111"/>
                <a:gd name="T75" fmla="*/ 63 h 68"/>
                <a:gd name="T76" fmla="*/ 39 w 111"/>
                <a:gd name="T77" fmla="*/ 61 h 68"/>
                <a:gd name="T78" fmla="*/ 73 w 111"/>
                <a:gd name="T79" fmla="*/ 61 h 68"/>
                <a:gd name="T80" fmla="*/ 74 w 111"/>
                <a:gd name="T81" fmla="*/ 62 h 68"/>
                <a:gd name="T82" fmla="*/ 73 w 111"/>
                <a:gd name="T83" fmla="*/ 64 h 68"/>
                <a:gd name="T84" fmla="*/ 19 w 111"/>
                <a:gd name="T85" fmla="*/ 57 h 68"/>
                <a:gd name="T86" fmla="*/ 18 w 111"/>
                <a:gd name="T87" fmla="*/ 9 h 68"/>
                <a:gd name="T88" fmla="*/ 90 w 111"/>
                <a:gd name="T89" fmla="*/ 8 h 68"/>
                <a:gd name="T90" fmla="*/ 91 w 111"/>
                <a:gd name="T91" fmla="*/ 56 h 68"/>
                <a:gd name="T92" fmla="*/ 19 w 111"/>
                <a:gd name="T93" fmla="*/ 5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1" h="68">
                  <a:moveTo>
                    <a:pt x="107" y="57"/>
                  </a:moveTo>
                  <a:cubicBezTo>
                    <a:pt x="100" y="57"/>
                    <a:pt x="100" y="57"/>
                    <a:pt x="100" y="57"/>
                  </a:cubicBezTo>
                  <a:cubicBezTo>
                    <a:pt x="100" y="57"/>
                    <a:pt x="100" y="56"/>
                    <a:pt x="100" y="55"/>
                  </a:cubicBezTo>
                  <a:cubicBezTo>
                    <a:pt x="99" y="5"/>
                    <a:pt x="99" y="5"/>
                    <a:pt x="99" y="5"/>
                  </a:cubicBezTo>
                  <a:cubicBezTo>
                    <a:pt x="99" y="2"/>
                    <a:pt x="97" y="0"/>
                    <a:pt x="95" y="0"/>
                  </a:cubicBezTo>
                  <a:cubicBezTo>
                    <a:pt x="14" y="2"/>
                    <a:pt x="14" y="2"/>
                    <a:pt x="14" y="2"/>
                  </a:cubicBezTo>
                  <a:cubicBezTo>
                    <a:pt x="11" y="2"/>
                    <a:pt x="10" y="4"/>
                    <a:pt x="10" y="6"/>
                  </a:cubicBezTo>
                  <a:cubicBezTo>
                    <a:pt x="10" y="57"/>
                    <a:pt x="10" y="57"/>
                    <a:pt x="10" y="57"/>
                  </a:cubicBezTo>
                  <a:cubicBezTo>
                    <a:pt x="10" y="58"/>
                    <a:pt x="11" y="58"/>
                    <a:pt x="11" y="59"/>
                  </a:cubicBezTo>
                  <a:cubicBezTo>
                    <a:pt x="4" y="59"/>
                    <a:pt x="4" y="59"/>
                    <a:pt x="4" y="59"/>
                  </a:cubicBezTo>
                  <a:cubicBezTo>
                    <a:pt x="2" y="59"/>
                    <a:pt x="0" y="61"/>
                    <a:pt x="0" y="63"/>
                  </a:cubicBezTo>
                  <a:cubicBezTo>
                    <a:pt x="0" y="66"/>
                    <a:pt x="2" y="68"/>
                    <a:pt x="4" y="68"/>
                  </a:cubicBezTo>
                  <a:cubicBezTo>
                    <a:pt x="107" y="66"/>
                    <a:pt x="107" y="66"/>
                    <a:pt x="107" y="66"/>
                  </a:cubicBezTo>
                  <a:cubicBezTo>
                    <a:pt x="109" y="66"/>
                    <a:pt x="111" y="64"/>
                    <a:pt x="111" y="62"/>
                  </a:cubicBezTo>
                  <a:cubicBezTo>
                    <a:pt x="111" y="59"/>
                    <a:pt x="109" y="57"/>
                    <a:pt x="107" y="57"/>
                  </a:cubicBezTo>
                  <a:close/>
                  <a:moveTo>
                    <a:pt x="15" y="65"/>
                  </a:moveTo>
                  <a:cubicBezTo>
                    <a:pt x="15" y="65"/>
                    <a:pt x="14" y="64"/>
                    <a:pt x="14" y="63"/>
                  </a:cubicBezTo>
                  <a:cubicBezTo>
                    <a:pt x="14" y="62"/>
                    <a:pt x="15" y="62"/>
                    <a:pt x="15" y="62"/>
                  </a:cubicBezTo>
                  <a:cubicBezTo>
                    <a:pt x="16" y="62"/>
                    <a:pt x="17" y="62"/>
                    <a:pt x="17" y="63"/>
                  </a:cubicBezTo>
                  <a:cubicBezTo>
                    <a:pt x="17" y="64"/>
                    <a:pt x="16" y="64"/>
                    <a:pt x="15" y="65"/>
                  </a:cubicBezTo>
                  <a:close/>
                  <a:moveTo>
                    <a:pt x="20" y="64"/>
                  </a:moveTo>
                  <a:cubicBezTo>
                    <a:pt x="19" y="64"/>
                    <a:pt x="18" y="64"/>
                    <a:pt x="18" y="63"/>
                  </a:cubicBezTo>
                  <a:cubicBezTo>
                    <a:pt x="18" y="62"/>
                    <a:pt x="19" y="62"/>
                    <a:pt x="20" y="62"/>
                  </a:cubicBezTo>
                  <a:cubicBezTo>
                    <a:pt x="21" y="62"/>
                    <a:pt x="21" y="62"/>
                    <a:pt x="21" y="63"/>
                  </a:cubicBezTo>
                  <a:cubicBezTo>
                    <a:pt x="21" y="64"/>
                    <a:pt x="21" y="64"/>
                    <a:pt x="20" y="64"/>
                  </a:cubicBezTo>
                  <a:close/>
                  <a:moveTo>
                    <a:pt x="24" y="64"/>
                  </a:moveTo>
                  <a:cubicBezTo>
                    <a:pt x="24" y="64"/>
                    <a:pt x="23" y="64"/>
                    <a:pt x="23" y="63"/>
                  </a:cubicBezTo>
                  <a:cubicBezTo>
                    <a:pt x="23" y="62"/>
                    <a:pt x="24" y="62"/>
                    <a:pt x="24" y="62"/>
                  </a:cubicBezTo>
                  <a:cubicBezTo>
                    <a:pt x="25" y="62"/>
                    <a:pt x="26" y="62"/>
                    <a:pt x="26" y="63"/>
                  </a:cubicBezTo>
                  <a:cubicBezTo>
                    <a:pt x="26" y="64"/>
                    <a:pt x="25" y="64"/>
                    <a:pt x="24" y="64"/>
                  </a:cubicBezTo>
                  <a:close/>
                  <a:moveTo>
                    <a:pt x="29" y="64"/>
                  </a:moveTo>
                  <a:cubicBezTo>
                    <a:pt x="28" y="64"/>
                    <a:pt x="28" y="64"/>
                    <a:pt x="27" y="63"/>
                  </a:cubicBezTo>
                  <a:cubicBezTo>
                    <a:pt x="27" y="62"/>
                    <a:pt x="28" y="62"/>
                    <a:pt x="29" y="62"/>
                  </a:cubicBezTo>
                  <a:cubicBezTo>
                    <a:pt x="30" y="62"/>
                    <a:pt x="30" y="62"/>
                    <a:pt x="30" y="63"/>
                  </a:cubicBezTo>
                  <a:cubicBezTo>
                    <a:pt x="30" y="64"/>
                    <a:pt x="30" y="64"/>
                    <a:pt x="29" y="64"/>
                  </a:cubicBezTo>
                  <a:close/>
                  <a:moveTo>
                    <a:pt x="73" y="64"/>
                  </a:moveTo>
                  <a:cubicBezTo>
                    <a:pt x="39" y="64"/>
                    <a:pt x="39" y="64"/>
                    <a:pt x="39" y="64"/>
                  </a:cubicBezTo>
                  <a:cubicBezTo>
                    <a:pt x="38" y="64"/>
                    <a:pt x="37" y="64"/>
                    <a:pt x="37" y="63"/>
                  </a:cubicBezTo>
                  <a:cubicBezTo>
                    <a:pt x="37" y="62"/>
                    <a:pt x="38" y="61"/>
                    <a:pt x="39" y="61"/>
                  </a:cubicBezTo>
                  <a:cubicBezTo>
                    <a:pt x="73" y="61"/>
                    <a:pt x="73" y="61"/>
                    <a:pt x="73" y="61"/>
                  </a:cubicBezTo>
                  <a:cubicBezTo>
                    <a:pt x="74" y="61"/>
                    <a:pt x="74" y="61"/>
                    <a:pt x="74" y="62"/>
                  </a:cubicBezTo>
                  <a:cubicBezTo>
                    <a:pt x="75" y="63"/>
                    <a:pt x="74" y="64"/>
                    <a:pt x="73" y="64"/>
                  </a:cubicBezTo>
                  <a:close/>
                  <a:moveTo>
                    <a:pt x="19" y="57"/>
                  </a:moveTo>
                  <a:cubicBezTo>
                    <a:pt x="18" y="9"/>
                    <a:pt x="18" y="9"/>
                    <a:pt x="18" y="9"/>
                  </a:cubicBezTo>
                  <a:cubicBezTo>
                    <a:pt x="90" y="8"/>
                    <a:pt x="90" y="8"/>
                    <a:pt x="90" y="8"/>
                  </a:cubicBezTo>
                  <a:cubicBezTo>
                    <a:pt x="91" y="56"/>
                    <a:pt x="91" y="56"/>
                    <a:pt x="91" y="56"/>
                  </a:cubicBezTo>
                  <a:lnTo>
                    <a:pt x="19" y="57"/>
                  </a:lnTo>
                  <a:close/>
                </a:path>
              </a:pathLst>
            </a:custGeom>
            <a:solidFill>
              <a:schemeClr val="tx2">
                <a:lumMod val="75000"/>
              </a:schemeClr>
            </a:solidFill>
            <a:ln>
              <a:noFill/>
            </a:ln>
          </p:spPr>
          <p:txBody>
            <a:bodyPr vert="horz" wrap="square" lIns="109728" tIns="54864" rIns="109728" bIns="54864" numCol="1" anchor="t" anchorCtr="0" compatLnSpc="1"/>
            <a:lstStyle/>
            <a:p>
              <a:pPr defTabSz="1096645"/>
              <a:endParaRPr lang="zh-CN" altLang="en-US" sz="2160">
                <a:solidFill>
                  <a:prstClr val="black"/>
                </a:solidFill>
                <a:latin typeface="Calibri" panose="020F0502020204030204"/>
                <a:ea typeface="幼圆" panose="02010509060101010101" charset="-122"/>
              </a:endParaRPr>
            </a:p>
          </p:txBody>
        </p:sp>
      </p:grpSp>
      <p:grpSp>
        <p:nvGrpSpPr>
          <p:cNvPr id="55" name="组合 54"/>
          <p:cNvGrpSpPr/>
          <p:nvPr/>
        </p:nvGrpSpPr>
        <p:grpSpPr>
          <a:xfrm>
            <a:off x="1861928" y="5436847"/>
            <a:ext cx="2372360" cy="497207"/>
            <a:chOff x="2953483" y="3742767"/>
            <a:chExt cx="1976967" cy="414338"/>
          </a:xfrm>
        </p:grpSpPr>
        <p:sp>
          <p:nvSpPr>
            <p:cNvPr id="56" name="文本框 8"/>
            <p:cNvSpPr txBox="1"/>
            <p:nvPr/>
          </p:nvSpPr>
          <p:spPr>
            <a:xfrm>
              <a:off x="3367821" y="3811436"/>
              <a:ext cx="1562629" cy="313266"/>
            </a:xfrm>
            <a:prstGeom prst="rect">
              <a:avLst/>
            </a:prstGeom>
            <a:noFill/>
          </p:spPr>
          <p:txBody>
            <a:bodyPr wrap="none" lIns="82296" tIns="41148" rIns="82296" bIns="41148" rtlCol="0">
              <a:spAutoFit/>
            </a:bodyPr>
            <a:lstStyle/>
            <a:p>
              <a:pPr defTabSz="1096645"/>
              <a:r>
                <a:rPr lang="zh-CN" altLang="en-US" sz="1920" b="1" dirty="0">
                  <a:solidFill>
                    <a:prstClr val="white"/>
                  </a:solidFill>
                  <a:latin typeface="微软雅黑" panose="020B0503020204020204" pitchFamily="34" charset="-122"/>
                  <a:ea typeface="微软雅黑" panose="020B0503020204020204" pitchFamily="34" charset="-122"/>
                </a:rPr>
                <a:t>汇报人：张倍思</a:t>
              </a:r>
            </a:p>
          </p:txBody>
        </p:sp>
        <p:grpSp>
          <p:nvGrpSpPr>
            <p:cNvPr id="57" name="组合 56"/>
            <p:cNvGrpSpPr/>
            <p:nvPr/>
          </p:nvGrpSpPr>
          <p:grpSpPr>
            <a:xfrm>
              <a:off x="2953483" y="3742767"/>
              <a:ext cx="414338" cy="414338"/>
              <a:chOff x="3937978" y="5180856"/>
              <a:chExt cx="552450" cy="552450"/>
            </a:xfrm>
          </p:grpSpPr>
          <p:sp>
            <p:nvSpPr>
              <p:cNvPr id="58" name="椭圆 57"/>
              <p:cNvSpPr/>
              <p:nvPr/>
            </p:nvSpPr>
            <p:spPr>
              <a:xfrm>
                <a:off x="3937978" y="5180856"/>
                <a:ext cx="552450" cy="552450"/>
              </a:xfrm>
              <a:prstGeom prst="ellipse">
                <a:avLst/>
              </a:prstGeom>
              <a:solidFill>
                <a:srgbClr val="FFFFFF">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r>
                  <a:rPr lang="en-US" altLang="zh-CN" sz="2160" dirty="0">
                    <a:solidFill>
                      <a:prstClr val="white"/>
                    </a:solidFill>
                    <a:latin typeface="Calibri" panose="020F0502020204030204"/>
                    <a:ea typeface="幼圆" panose="02010509060101010101" charset="-122"/>
                  </a:rPr>
                  <a:t>X</a:t>
                </a:r>
                <a:endParaRPr lang="zh-CN" altLang="en-US" sz="2160" dirty="0">
                  <a:solidFill>
                    <a:prstClr val="white"/>
                  </a:solidFill>
                  <a:latin typeface="Calibri" panose="020F0502020204030204"/>
                  <a:ea typeface="幼圆" panose="02010509060101010101" charset="-122"/>
                </a:endParaRPr>
              </a:p>
            </p:txBody>
          </p:sp>
          <p:grpSp>
            <p:nvGrpSpPr>
              <p:cNvPr id="59" name="Group 38"/>
              <p:cNvGrpSpPr/>
              <p:nvPr/>
            </p:nvGrpSpPr>
            <p:grpSpPr>
              <a:xfrm>
                <a:off x="4022991" y="5324161"/>
                <a:ext cx="348415" cy="247981"/>
                <a:chOff x="5326857" y="2779521"/>
                <a:chExt cx="2283619" cy="2167129"/>
              </a:xfrm>
              <a:solidFill>
                <a:schemeClr val="bg1"/>
              </a:solidFill>
            </p:grpSpPr>
            <p:sp>
              <p:nvSpPr>
                <p:cNvPr id="60" name="Freeform 45"/>
                <p:cNvSpPr/>
                <p:nvPr/>
              </p:nvSpPr>
              <p:spPr>
                <a:xfrm>
                  <a:off x="5326857" y="3228975"/>
                  <a:ext cx="1147085" cy="1083469"/>
                </a:xfrm>
                <a:custGeom>
                  <a:avLst/>
                  <a:gdLst>
                    <a:gd name="connsiteX0" fmla="*/ 1090612 w 1147085"/>
                    <a:gd name="connsiteY0" fmla="*/ 0 h 1083469"/>
                    <a:gd name="connsiteX1" fmla="*/ 1147085 w 1147085"/>
                    <a:gd name="connsiteY1" fmla="*/ 460567 h 1083469"/>
                    <a:gd name="connsiteX2" fmla="*/ 1078295 w 1147085"/>
                    <a:gd name="connsiteY2" fmla="*/ 504743 h 1083469"/>
                    <a:gd name="connsiteX3" fmla="*/ 1025237 w 1147085"/>
                    <a:gd name="connsiteY3" fmla="*/ 72025 h 1083469"/>
                    <a:gd name="connsiteX4" fmla="*/ 79622 w 1147085"/>
                    <a:gd name="connsiteY4" fmla="*/ 171129 h 1083469"/>
                    <a:gd name="connsiteX5" fmla="*/ 186985 w 1147085"/>
                    <a:gd name="connsiteY5" fmla="*/ 990798 h 1083469"/>
                    <a:gd name="connsiteX6" fmla="*/ 186985 w 1147085"/>
                    <a:gd name="connsiteY6" fmla="*/ 1011445 h 1083469"/>
                    <a:gd name="connsiteX7" fmla="*/ 977729 w 1147085"/>
                    <a:gd name="connsiteY7" fmla="*/ 857154 h 1083469"/>
                    <a:gd name="connsiteX8" fmla="*/ 977729 w 1147085"/>
                    <a:gd name="connsiteY8" fmla="*/ 916854 h 1083469"/>
                    <a:gd name="connsiteX9" fmla="*/ 123825 w 1147085"/>
                    <a:gd name="connsiteY9" fmla="*/ 1083469 h 1083469"/>
                    <a:gd name="connsiteX10" fmla="*/ 0 w 1147085"/>
                    <a:gd name="connsiteY10" fmla="*/ 114300 h 1083469"/>
                    <a:gd name="connsiteX11" fmla="*/ 1090612 w 1147085"/>
                    <a:gd name="connsiteY11" fmla="*/ 0 h 1083469"/>
                    <a:gd name="connsiteX0-1" fmla="*/ 1090612 w 1147085"/>
                    <a:gd name="connsiteY0-2" fmla="*/ 0 h 1083469"/>
                    <a:gd name="connsiteX1-3" fmla="*/ 1147085 w 1147085"/>
                    <a:gd name="connsiteY1-4" fmla="*/ 460567 h 1083469"/>
                    <a:gd name="connsiteX2-5" fmla="*/ 1078295 w 1147085"/>
                    <a:gd name="connsiteY2-6" fmla="*/ 504743 h 1083469"/>
                    <a:gd name="connsiteX3-7" fmla="*/ 1025237 w 1147085"/>
                    <a:gd name="connsiteY3-8" fmla="*/ 72025 h 1083469"/>
                    <a:gd name="connsiteX4-9" fmla="*/ 79622 w 1147085"/>
                    <a:gd name="connsiteY4-10" fmla="*/ 171129 h 1083469"/>
                    <a:gd name="connsiteX5-11" fmla="*/ 186985 w 1147085"/>
                    <a:gd name="connsiteY5-12" fmla="*/ 1011445 h 1083469"/>
                    <a:gd name="connsiteX6-13" fmla="*/ 977729 w 1147085"/>
                    <a:gd name="connsiteY6-14" fmla="*/ 857154 h 1083469"/>
                    <a:gd name="connsiteX7-15" fmla="*/ 977729 w 1147085"/>
                    <a:gd name="connsiteY7-16" fmla="*/ 916854 h 1083469"/>
                    <a:gd name="connsiteX8-17" fmla="*/ 123825 w 1147085"/>
                    <a:gd name="connsiteY8-18" fmla="*/ 1083469 h 1083469"/>
                    <a:gd name="connsiteX9-19" fmla="*/ 0 w 1147085"/>
                    <a:gd name="connsiteY9-20" fmla="*/ 114300 h 1083469"/>
                    <a:gd name="connsiteX10-21" fmla="*/ 1090612 w 1147085"/>
                    <a:gd name="connsiteY10-22" fmla="*/ 0 h 108346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1147085" h="1083469">
                      <a:moveTo>
                        <a:pt x="1090612" y="0"/>
                      </a:moveTo>
                      <a:lnTo>
                        <a:pt x="1147085" y="460567"/>
                      </a:lnTo>
                      <a:cubicBezTo>
                        <a:pt x="1121629" y="471368"/>
                        <a:pt x="1098257" y="486098"/>
                        <a:pt x="1078295" y="504743"/>
                      </a:cubicBezTo>
                      <a:lnTo>
                        <a:pt x="1025237" y="72025"/>
                      </a:lnTo>
                      <a:lnTo>
                        <a:pt x="79622" y="171129"/>
                      </a:lnTo>
                      <a:lnTo>
                        <a:pt x="186985" y="1011445"/>
                      </a:lnTo>
                      <a:lnTo>
                        <a:pt x="977729" y="857154"/>
                      </a:lnTo>
                      <a:lnTo>
                        <a:pt x="977729" y="916854"/>
                      </a:lnTo>
                      <a:lnTo>
                        <a:pt x="123825" y="1083469"/>
                      </a:lnTo>
                      <a:lnTo>
                        <a:pt x="0" y="114300"/>
                      </a:lnTo>
                      <a:lnTo>
                        <a:pt x="1090612" y="0"/>
                      </a:lnTo>
                      <a:close/>
                    </a:path>
                  </a:pathLst>
                </a:cu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09723" tIns="54863" rIns="109723" bIns="54863" numCol="1" rtlCol="0" anchor="ctr" anchorCtr="0" compatLnSpc="1"/>
                <a:lstStyle/>
                <a:p>
                  <a:pPr algn="ctr" defTabSz="616585" fontAlgn="base">
                    <a:spcBef>
                      <a:spcPct val="0"/>
                    </a:spcBef>
                    <a:spcAft>
                      <a:spcPct val="0"/>
                    </a:spcAft>
                  </a:pPr>
                  <a:endParaRPr lang="en-US" sz="1560" dirty="0">
                    <a:solidFill>
                      <a:prstClr val="white"/>
                    </a:solidFill>
                    <a:latin typeface="Calibri" panose="020F0502020204030204"/>
                    <a:ea typeface="幼圆" panose="02010509060101010101" charset="-122"/>
                  </a:endParaRPr>
                </a:p>
              </p:txBody>
            </p:sp>
            <p:sp>
              <p:nvSpPr>
                <p:cNvPr id="61" name="Oval 23"/>
                <p:cNvSpPr/>
                <p:nvPr/>
              </p:nvSpPr>
              <p:spPr bwMode="auto">
                <a:xfrm>
                  <a:off x="5472973" y="4217016"/>
                  <a:ext cx="831613" cy="515322"/>
                </a:xfrm>
                <a:custGeom>
                  <a:avLst/>
                  <a:gdLst/>
                  <a:ahLst/>
                  <a:cxnLst/>
                  <a:rect l="l" t="t" r="r" b="b"/>
                  <a:pathLst>
                    <a:path w="831613" h="515322">
                      <a:moveTo>
                        <a:pt x="656506" y="0"/>
                      </a:moveTo>
                      <a:cubicBezTo>
                        <a:pt x="722980" y="12459"/>
                        <a:pt x="782484" y="33487"/>
                        <a:pt x="831613" y="60220"/>
                      </a:cubicBezTo>
                      <a:lnTo>
                        <a:pt x="831613" y="156807"/>
                      </a:lnTo>
                      <a:lnTo>
                        <a:pt x="790343" y="156807"/>
                      </a:lnTo>
                      <a:cubicBezTo>
                        <a:pt x="689578" y="156807"/>
                        <a:pt x="607892" y="247187"/>
                        <a:pt x="607892" y="358678"/>
                      </a:cubicBezTo>
                      <a:cubicBezTo>
                        <a:pt x="607892" y="412735"/>
                        <a:pt x="627095" y="461830"/>
                        <a:pt x="658968" y="497546"/>
                      </a:cubicBezTo>
                      <a:cubicBezTo>
                        <a:pt x="605816" y="509342"/>
                        <a:pt x="548050" y="515322"/>
                        <a:pt x="487726" y="515322"/>
                      </a:cubicBezTo>
                      <a:cubicBezTo>
                        <a:pt x="218362" y="515322"/>
                        <a:pt x="0" y="396081"/>
                        <a:pt x="0" y="248990"/>
                      </a:cubicBezTo>
                      <a:cubicBezTo>
                        <a:pt x="0" y="198934"/>
                        <a:pt x="25288" y="152104"/>
                        <a:pt x="70263" y="113194"/>
                      </a:cubicBezTo>
                      <a:close/>
                    </a:path>
                  </a:pathLst>
                </a:cu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09723" tIns="54863" rIns="109723" bIns="54863" numCol="1" rtlCol="0" anchor="ctr" anchorCtr="0" compatLnSpc="1"/>
                <a:lstStyle/>
                <a:p>
                  <a:pPr algn="ctr" defTabSz="616585" fontAlgn="base">
                    <a:spcBef>
                      <a:spcPct val="0"/>
                    </a:spcBef>
                    <a:spcAft>
                      <a:spcPct val="0"/>
                    </a:spcAft>
                  </a:pPr>
                  <a:endParaRPr lang="en-US" sz="1560" dirty="0">
                    <a:solidFill>
                      <a:prstClr val="white"/>
                    </a:solidFill>
                    <a:latin typeface="Calibri" panose="020F0502020204030204"/>
                    <a:ea typeface="幼圆" panose="02010509060101010101" charset="-122"/>
                  </a:endParaRPr>
                </a:p>
              </p:txBody>
            </p:sp>
            <p:sp>
              <p:nvSpPr>
                <p:cNvPr id="62" name="Rounded Rectangle 13"/>
                <p:cNvSpPr/>
                <p:nvPr/>
              </p:nvSpPr>
              <p:spPr bwMode="auto">
                <a:xfrm>
                  <a:off x="6127748" y="3705225"/>
                  <a:ext cx="1375518" cy="1241425"/>
                </a:xfrm>
                <a:custGeom>
                  <a:avLst/>
                  <a:gdLst/>
                  <a:ahLst/>
                  <a:cxnLst/>
                  <a:rect l="l" t="t" r="r" b="b"/>
                  <a:pathLst>
                    <a:path w="1375518" h="1241425">
                      <a:moveTo>
                        <a:pt x="880211" y="0"/>
                      </a:moveTo>
                      <a:lnTo>
                        <a:pt x="1125002" y="0"/>
                      </a:lnTo>
                      <a:cubicBezTo>
                        <a:pt x="1202113" y="0"/>
                        <a:pt x="1271265" y="34077"/>
                        <a:pt x="1317403" y="88704"/>
                      </a:cubicBezTo>
                      <a:cubicBezTo>
                        <a:pt x="1244331" y="103169"/>
                        <a:pt x="1190628" y="168346"/>
                        <a:pt x="1190628" y="246066"/>
                      </a:cubicBezTo>
                      <a:lnTo>
                        <a:pt x="1190628" y="708029"/>
                      </a:lnTo>
                      <a:lnTo>
                        <a:pt x="929175" y="708029"/>
                      </a:lnTo>
                      <a:lnTo>
                        <a:pt x="803618" y="172438"/>
                      </a:lnTo>
                      <a:close/>
                      <a:moveTo>
                        <a:pt x="481554" y="0"/>
                      </a:moveTo>
                      <a:lnTo>
                        <a:pt x="726347" y="0"/>
                      </a:lnTo>
                      <a:lnTo>
                        <a:pt x="802940" y="172436"/>
                      </a:lnTo>
                      <a:lnTo>
                        <a:pt x="674361" y="720915"/>
                      </a:lnTo>
                      <a:cubicBezTo>
                        <a:pt x="614856" y="745801"/>
                        <a:pt x="573090" y="804586"/>
                        <a:pt x="573090" y="873128"/>
                      </a:cubicBezTo>
                      <a:cubicBezTo>
                        <a:pt x="573090" y="964310"/>
                        <a:pt x="647007" y="1038227"/>
                        <a:pt x="738189" y="1038227"/>
                      </a:cubicBezTo>
                      <a:lnTo>
                        <a:pt x="1375518" y="1038227"/>
                      </a:lnTo>
                      <a:cubicBezTo>
                        <a:pt x="1351252" y="1154299"/>
                        <a:pt x="1248302" y="1241425"/>
                        <a:pt x="1125002" y="1241425"/>
                      </a:cubicBezTo>
                      <a:lnTo>
                        <a:pt x="481554" y="1241425"/>
                      </a:lnTo>
                      <a:cubicBezTo>
                        <a:pt x="358254" y="1241425"/>
                        <a:pt x="255302" y="1154298"/>
                        <a:pt x="231037" y="1038224"/>
                      </a:cubicBezTo>
                      <a:lnTo>
                        <a:pt x="165099" y="1038224"/>
                      </a:lnTo>
                      <a:cubicBezTo>
                        <a:pt x="73917" y="1038224"/>
                        <a:pt x="0" y="964307"/>
                        <a:pt x="0" y="873125"/>
                      </a:cubicBezTo>
                      <a:cubicBezTo>
                        <a:pt x="0" y="781943"/>
                        <a:pt x="73917" y="708026"/>
                        <a:pt x="165099" y="708026"/>
                      </a:cubicBezTo>
                      <a:lnTo>
                        <a:pt x="225428" y="708026"/>
                      </a:lnTo>
                      <a:lnTo>
                        <a:pt x="225428" y="256126"/>
                      </a:lnTo>
                      <a:cubicBezTo>
                        <a:pt x="225428" y="114672"/>
                        <a:pt x="340100" y="0"/>
                        <a:pt x="481554" y="0"/>
                      </a:cubicBezTo>
                      <a:close/>
                    </a:path>
                  </a:pathLst>
                </a:cu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09723" tIns="54863" rIns="109723" bIns="54863" numCol="1" rtlCol="0" anchor="ctr" anchorCtr="0" compatLnSpc="1"/>
                <a:lstStyle/>
                <a:p>
                  <a:pPr algn="ctr" defTabSz="616585" fontAlgn="base">
                    <a:spcBef>
                      <a:spcPct val="0"/>
                    </a:spcBef>
                    <a:spcAft>
                      <a:spcPct val="0"/>
                    </a:spcAft>
                  </a:pPr>
                  <a:endParaRPr lang="en-US" sz="1560" dirty="0">
                    <a:solidFill>
                      <a:prstClr val="white"/>
                    </a:solidFill>
                    <a:latin typeface="Calibri" panose="020F0502020204030204"/>
                    <a:ea typeface="幼圆" panose="02010509060101010101" charset="-122"/>
                  </a:endParaRPr>
                </a:p>
              </p:txBody>
            </p:sp>
            <p:sp>
              <p:nvSpPr>
                <p:cNvPr id="63" name="Oval 57"/>
                <p:cNvSpPr/>
                <p:nvPr/>
              </p:nvSpPr>
              <p:spPr bwMode="auto">
                <a:xfrm>
                  <a:off x="6524624" y="2779521"/>
                  <a:ext cx="835025" cy="835025"/>
                </a:xfrm>
                <a:prstGeom prst="ellipse">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09723" tIns="54863" rIns="109723" bIns="54863" numCol="1" rtlCol="0" anchor="ctr" anchorCtr="0" compatLnSpc="1"/>
                <a:lstStyle/>
                <a:p>
                  <a:pPr algn="ctr" defTabSz="616585" fontAlgn="base">
                    <a:spcBef>
                      <a:spcPct val="0"/>
                    </a:spcBef>
                    <a:spcAft>
                      <a:spcPct val="0"/>
                    </a:spcAft>
                  </a:pPr>
                  <a:endParaRPr lang="en-US" sz="1560" dirty="0">
                    <a:solidFill>
                      <a:prstClr val="white"/>
                    </a:solidFill>
                    <a:latin typeface="Calibri" panose="020F0502020204030204"/>
                    <a:ea typeface="幼圆" panose="02010509060101010101" charset="-122"/>
                  </a:endParaRPr>
                </a:p>
              </p:txBody>
            </p:sp>
            <p:sp>
              <p:nvSpPr>
                <p:cNvPr id="64" name="Rounded Rectangle 14"/>
                <p:cNvSpPr/>
                <p:nvPr/>
              </p:nvSpPr>
              <p:spPr bwMode="auto">
                <a:xfrm>
                  <a:off x="6740522" y="3829050"/>
                  <a:ext cx="869954" cy="874713"/>
                </a:xfrm>
                <a:custGeom>
                  <a:avLst/>
                  <a:gdLst>
                    <a:gd name="connsiteX0" fmla="*/ 744540 w 869954"/>
                    <a:gd name="connsiteY0" fmla="*/ 0 h 874713"/>
                    <a:gd name="connsiteX1" fmla="*/ 869954 w 869954"/>
                    <a:gd name="connsiteY1" fmla="*/ 125414 h 874713"/>
                    <a:gd name="connsiteX2" fmla="*/ 869953 w 869954"/>
                    <a:gd name="connsiteY2" fmla="*/ 706437 h 874713"/>
                    <a:gd name="connsiteX3" fmla="*/ 869952 w 869954"/>
                    <a:gd name="connsiteY3" fmla="*/ 749299 h 874713"/>
                    <a:gd name="connsiteX4" fmla="*/ 744538 w 869954"/>
                    <a:gd name="connsiteY4" fmla="*/ 874713 h 874713"/>
                    <a:gd name="connsiteX5" fmla="*/ 125414 w 869954"/>
                    <a:gd name="connsiteY5" fmla="*/ 874712 h 874713"/>
                    <a:gd name="connsiteX6" fmla="*/ 0 w 869954"/>
                    <a:gd name="connsiteY6" fmla="*/ 749298 h 874713"/>
                    <a:gd name="connsiteX7" fmla="*/ 1 w 869954"/>
                    <a:gd name="connsiteY7" fmla="*/ 749299 h 874713"/>
                    <a:gd name="connsiteX8" fmla="*/ 125415 w 869954"/>
                    <a:gd name="connsiteY8" fmla="*/ 623885 h 874713"/>
                    <a:gd name="connsiteX9" fmla="*/ 619126 w 869954"/>
                    <a:gd name="connsiteY9" fmla="*/ 623885 h 874713"/>
                    <a:gd name="connsiteX10" fmla="*/ 619126 w 869954"/>
                    <a:gd name="connsiteY10" fmla="*/ 125414 h 874713"/>
                    <a:gd name="connsiteX11" fmla="*/ 744540 w 869954"/>
                    <a:gd name="connsiteY11" fmla="*/ 0 h 87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69954" h="874713">
                      <a:moveTo>
                        <a:pt x="744540" y="0"/>
                      </a:moveTo>
                      <a:cubicBezTo>
                        <a:pt x="813804" y="0"/>
                        <a:pt x="869954" y="56150"/>
                        <a:pt x="869954" y="125414"/>
                      </a:cubicBezTo>
                      <a:cubicBezTo>
                        <a:pt x="869954" y="319088"/>
                        <a:pt x="869953" y="512763"/>
                        <a:pt x="869953" y="706437"/>
                      </a:cubicBezTo>
                      <a:cubicBezTo>
                        <a:pt x="869953" y="720724"/>
                        <a:pt x="869952" y="735012"/>
                        <a:pt x="869952" y="749299"/>
                      </a:cubicBezTo>
                      <a:cubicBezTo>
                        <a:pt x="869952" y="818563"/>
                        <a:pt x="813802" y="874713"/>
                        <a:pt x="744538" y="874713"/>
                      </a:cubicBezTo>
                      <a:lnTo>
                        <a:pt x="125414" y="874712"/>
                      </a:lnTo>
                      <a:cubicBezTo>
                        <a:pt x="56150" y="874712"/>
                        <a:pt x="0" y="818562"/>
                        <a:pt x="0" y="749298"/>
                      </a:cubicBezTo>
                      <a:lnTo>
                        <a:pt x="1" y="749299"/>
                      </a:lnTo>
                      <a:cubicBezTo>
                        <a:pt x="1" y="680035"/>
                        <a:pt x="56151" y="623885"/>
                        <a:pt x="125415" y="623885"/>
                      </a:cubicBezTo>
                      <a:lnTo>
                        <a:pt x="619126" y="623885"/>
                      </a:lnTo>
                      <a:lnTo>
                        <a:pt x="619126" y="125414"/>
                      </a:lnTo>
                      <a:cubicBezTo>
                        <a:pt x="619126" y="56150"/>
                        <a:pt x="675276" y="0"/>
                        <a:pt x="744540" y="0"/>
                      </a:cubicBezTo>
                      <a:close/>
                    </a:path>
                  </a:pathLst>
                </a:cu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09723" tIns="54863" rIns="109723" bIns="54863" numCol="1" rtlCol="0" anchor="ctr" anchorCtr="0" compatLnSpc="1"/>
                <a:lstStyle/>
                <a:p>
                  <a:pPr algn="ctr" defTabSz="616585" fontAlgn="base">
                    <a:spcBef>
                      <a:spcPct val="0"/>
                    </a:spcBef>
                    <a:spcAft>
                      <a:spcPct val="0"/>
                    </a:spcAft>
                  </a:pPr>
                  <a:endParaRPr lang="en-US" sz="1560" dirty="0">
                    <a:solidFill>
                      <a:prstClr val="white"/>
                    </a:solidFill>
                    <a:latin typeface="Calibri" panose="020F0502020204030204"/>
                    <a:ea typeface="幼圆" panose="02010509060101010101" charset="-122"/>
                  </a:endParaRPr>
                </a:p>
              </p:txBody>
            </p:sp>
          </p:grpSp>
        </p:grpSp>
      </p:grpSp>
      <p:pic>
        <p:nvPicPr>
          <p:cNvPr id="7" name="图片 6"/>
          <p:cNvPicPr>
            <a:picLocks noChangeAspect="1"/>
          </p:cNvPicPr>
          <p:nvPr/>
        </p:nvPicPr>
        <p:blipFill>
          <a:blip r:embed="rId6"/>
          <a:stretch>
            <a:fillRect/>
          </a:stretch>
        </p:blipFill>
        <p:spPr>
          <a:xfrm>
            <a:off x="5147310" y="1618615"/>
            <a:ext cx="2080895" cy="2037715"/>
          </a:xfrm>
          <a:prstGeom prst="rect">
            <a:avLst/>
          </a:prstGeom>
        </p:spPr>
      </p:pic>
      <p:sp>
        <p:nvSpPr>
          <p:cNvPr id="65" name="文本框 8">
            <a:extLst>
              <a:ext uri="{FF2B5EF4-FFF2-40B4-BE49-F238E27FC236}">
                <a16:creationId xmlns:a16="http://schemas.microsoft.com/office/drawing/2014/main" id="{702B983E-9725-D94B-9E98-1AA2CF5B5617}"/>
              </a:ext>
            </a:extLst>
          </p:cNvPr>
          <p:cNvSpPr txBox="1"/>
          <p:nvPr/>
        </p:nvSpPr>
        <p:spPr>
          <a:xfrm>
            <a:off x="4645074" y="5522990"/>
            <a:ext cx="3769750" cy="378565"/>
          </a:xfrm>
          <a:prstGeom prst="rect">
            <a:avLst/>
          </a:prstGeom>
          <a:noFill/>
        </p:spPr>
        <p:txBody>
          <a:bodyPr wrap="none" lIns="82296" tIns="41148" rIns="82296" bIns="41148" rtlCol="0">
            <a:spAutoFit/>
          </a:bodyPr>
          <a:lstStyle/>
          <a:p>
            <a:pPr defTabSz="1096645"/>
            <a:r>
              <a:rPr lang="zh-CN" altLang="en-US" sz="1920" b="1" dirty="0">
                <a:solidFill>
                  <a:prstClr val="white"/>
                </a:solidFill>
                <a:latin typeface="微软雅黑" panose="020B0503020204020204" pitchFamily="34" charset="-122"/>
                <a:ea typeface="微软雅黑" panose="020B0503020204020204" pitchFamily="34" charset="-122"/>
              </a:rPr>
              <a:t>小组成员：张倍思 谭琳洁 许小庆</a:t>
            </a:r>
          </a:p>
        </p:txBody>
      </p:sp>
      <p:pic>
        <p:nvPicPr>
          <p:cNvPr id="4" name="音频 3">
            <a:hlinkClick r:id="" action="ppaction://media"/>
            <a:extLst>
              <a:ext uri="{FF2B5EF4-FFF2-40B4-BE49-F238E27FC236}">
                <a16:creationId xmlns:a16="http://schemas.microsoft.com/office/drawing/2014/main" id="{E1E4AD29-09DD-2847-9E8D-A8B3A5C03FD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11399"/>
    </mc:Choice>
    <mc:Fallback xmlns="">
      <p:transition spd="slow" advClick="0" advTm="11399"/>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数据描述</a:t>
              </a:r>
            </a:p>
          </p:txBody>
        </p:sp>
      </p:grpSp>
      <p:sp>
        <p:nvSpPr>
          <p:cNvPr id="100" name="文本框 99"/>
          <p:cNvSpPr txBox="1"/>
          <p:nvPr/>
        </p:nvSpPr>
        <p:spPr>
          <a:xfrm>
            <a:off x="789940" y="4848860"/>
            <a:ext cx="9534525" cy="922020"/>
          </a:xfrm>
          <a:prstGeom prst="rect">
            <a:avLst/>
          </a:prstGeom>
          <a:noFill/>
          <a:ln w="9525">
            <a:noFill/>
          </a:ln>
        </p:spPr>
        <p:txBody>
          <a:bodyPr wrap="square">
            <a:spAutoFit/>
          </a:bodyPr>
          <a:lstStyle/>
          <a:p>
            <a:pPr marL="0" indent="0" algn="l"/>
            <a:r>
              <a:rPr b="0">
                <a:latin typeface="宋体" panose="02010600030101010101" pitchFamily="2" charset="-122"/>
                <a:cs typeface="宋体" panose="02010600030101010101" pitchFamily="2" charset="-122"/>
              </a:rPr>
              <a:t>以“养阴清热健脾利湿方”为例，在方剂的详情页里有处方来源、药物组成、功效和主治等内容。所以根据分析需要爬取了处方来源、药物组成、功效和主治这四个字段。</a:t>
            </a:r>
          </a:p>
          <a:p>
            <a:pPr marL="0" indent="0" algn="l"/>
            <a:endParaRPr lang="zh-CN" altLang="en-US"/>
          </a:p>
        </p:txBody>
      </p:sp>
      <p:pic>
        <p:nvPicPr>
          <p:cNvPr id="6" name="图片 4" descr="截屏2020-03-29下午4.14.54"/>
          <p:cNvPicPr>
            <a:picLocks noChangeAspect="1"/>
          </p:cNvPicPr>
          <p:nvPr/>
        </p:nvPicPr>
        <p:blipFill>
          <a:blip r:embed="rId3"/>
          <a:stretch>
            <a:fillRect/>
          </a:stretch>
        </p:blipFill>
        <p:spPr>
          <a:xfrm>
            <a:off x="789940" y="1106805"/>
            <a:ext cx="9071610" cy="35134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数据描述</a:t>
              </a:r>
            </a:p>
          </p:txBody>
        </p:sp>
      </p:grpSp>
      <p:sp>
        <p:nvSpPr>
          <p:cNvPr id="100" name="文本框 99"/>
          <p:cNvSpPr txBox="1"/>
          <p:nvPr/>
        </p:nvSpPr>
        <p:spPr>
          <a:xfrm>
            <a:off x="938530" y="1127125"/>
            <a:ext cx="9534525" cy="922020"/>
          </a:xfrm>
          <a:prstGeom prst="rect">
            <a:avLst/>
          </a:prstGeom>
          <a:noFill/>
          <a:ln w="9525">
            <a:noFill/>
          </a:ln>
        </p:spPr>
        <p:txBody>
          <a:bodyPr wrap="square">
            <a:spAutoFit/>
          </a:bodyPr>
          <a:lstStyle/>
          <a:p>
            <a:pPr marL="0" indent="0" algn="l"/>
            <a:r>
              <a:rPr b="0">
                <a:latin typeface="宋体" panose="02010600030101010101" pitchFamily="2" charset="-122"/>
                <a:cs typeface="宋体" panose="02010600030101010101" pitchFamily="2" charset="-122"/>
              </a:rPr>
              <a:t>对于构建中药成分共现网络，就可以使用数据中的药物组成字段来进行构建。部分结果如下所示：</a:t>
            </a:r>
          </a:p>
          <a:p>
            <a:pPr marL="0" indent="0" algn="l"/>
            <a:endParaRPr lang="zh-CN" altLang="en-US"/>
          </a:p>
        </p:txBody>
      </p:sp>
      <p:pic>
        <p:nvPicPr>
          <p:cNvPr id="14" name="图片 13" descr="截屏2020-03-29下午5.33.59"/>
          <p:cNvPicPr>
            <a:picLocks noChangeAspect="1"/>
          </p:cNvPicPr>
          <p:nvPr/>
        </p:nvPicPr>
        <p:blipFill>
          <a:blip r:embed="rId3"/>
          <a:stretch>
            <a:fillRect/>
          </a:stretch>
        </p:blipFill>
        <p:spPr>
          <a:xfrm>
            <a:off x="1864719" y="1807251"/>
            <a:ext cx="8297974" cy="445282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数据预处理</a:t>
              </a:r>
            </a:p>
          </p:txBody>
        </p:sp>
      </p:grpSp>
      <p:sp>
        <p:nvSpPr>
          <p:cNvPr id="100" name="文本框 99"/>
          <p:cNvSpPr txBox="1"/>
          <p:nvPr/>
        </p:nvSpPr>
        <p:spPr>
          <a:xfrm>
            <a:off x="1058420" y="1128393"/>
            <a:ext cx="9534525" cy="1200329"/>
          </a:xfrm>
          <a:prstGeom prst="rect">
            <a:avLst/>
          </a:prstGeom>
          <a:noFill/>
          <a:ln w="9525">
            <a:noFill/>
          </a:ln>
        </p:spPr>
        <p:txBody>
          <a:bodyPr wrap="square">
            <a:spAutoFit/>
          </a:bodyPr>
          <a:lstStyle/>
          <a:p>
            <a:r>
              <a:rPr lang="zh-CN" altLang="zh-CN" dirty="0"/>
              <a:t>数据中存在着一些配方为“原缺”和空白，这些代表着该配方成分未能获得，筛选掉这些无效数据。剩余数据</a:t>
            </a:r>
            <a:r>
              <a:rPr lang="en-US" altLang="zh-CN" dirty="0"/>
              <a:t>461</a:t>
            </a:r>
            <a:r>
              <a:rPr lang="zh-CN" altLang="zh-CN" dirty="0"/>
              <a:t>条。对剩余配方数据进行清洗，在配方数据中存在着剂量，在我们的分析中将不会用到，对获取到的配方信息进行预处理，删除无效数字英文及符号信息，以便于构建共现网络。处理后的数据如下所示：</a:t>
            </a:r>
          </a:p>
        </p:txBody>
      </p:sp>
      <p:pic>
        <p:nvPicPr>
          <p:cNvPr id="12" name="图片 11">
            <a:extLst>
              <a:ext uri="{FF2B5EF4-FFF2-40B4-BE49-F238E27FC236}">
                <a16:creationId xmlns:a16="http://schemas.microsoft.com/office/drawing/2014/main" id="{9DC482B1-7D6D-E04D-BE5F-D8FA2BB4CCEF}"/>
              </a:ext>
            </a:extLst>
          </p:cNvPr>
          <p:cNvPicPr/>
          <p:nvPr/>
        </p:nvPicPr>
        <p:blipFill>
          <a:blip r:embed="rId3"/>
          <a:stretch>
            <a:fillRect/>
          </a:stretch>
        </p:blipFill>
        <p:spPr>
          <a:xfrm>
            <a:off x="3091070" y="2672628"/>
            <a:ext cx="5850807" cy="2800173"/>
          </a:xfrm>
          <a:prstGeom prst="rect">
            <a:avLst/>
          </a:prstGeom>
        </p:spPr>
      </p:pic>
    </p:spTree>
    <p:extLst>
      <p:ext uri="{BB962C8B-B14F-4D97-AF65-F5344CB8AC3E}">
        <p14:creationId xmlns:p14="http://schemas.microsoft.com/office/powerpoint/2010/main" val="2693286584"/>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数据预处理</a:t>
              </a:r>
            </a:p>
          </p:txBody>
        </p:sp>
      </p:grpSp>
      <p:sp>
        <p:nvSpPr>
          <p:cNvPr id="100" name="文本框 99"/>
          <p:cNvSpPr txBox="1"/>
          <p:nvPr/>
        </p:nvSpPr>
        <p:spPr>
          <a:xfrm>
            <a:off x="1058420" y="1128393"/>
            <a:ext cx="9534525" cy="923330"/>
          </a:xfrm>
          <a:prstGeom prst="rect">
            <a:avLst/>
          </a:prstGeom>
          <a:noFill/>
          <a:ln w="9525">
            <a:noFill/>
          </a:ln>
        </p:spPr>
        <p:txBody>
          <a:bodyPr wrap="square">
            <a:spAutoFit/>
          </a:bodyPr>
          <a:lstStyle/>
          <a:p>
            <a:r>
              <a:rPr lang="zh-CN" altLang="zh-CN" dirty="0"/>
              <a:t>根据清洗得到的中药方剂成份数据来构建中药成份共现网络。节点是方剂中的药材，如果两种药材在同一个方剂中出现，则这两个节点之间就形成了一条边。利用</a:t>
            </a:r>
            <a:r>
              <a:rPr lang="en-US" altLang="zh-CN" dirty="0"/>
              <a:t>python</a:t>
            </a:r>
            <a:r>
              <a:rPr lang="zh-CN" altLang="zh-CN" dirty="0"/>
              <a:t>进行共现矩阵的构建，得到了</a:t>
            </a:r>
            <a:r>
              <a:rPr lang="en-US" altLang="zh-CN" dirty="0"/>
              <a:t>826 x 826</a:t>
            </a:r>
            <a:r>
              <a:rPr lang="zh-CN" altLang="zh-CN" dirty="0"/>
              <a:t>的成分共现矩阵，网络连边约两万多。矩阵部分如下所示：</a:t>
            </a:r>
          </a:p>
        </p:txBody>
      </p:sp>
      <p:pic>
        <p:nvPicPr>
          <p:cNvPr id="13" name="图片 12">
            <a:extLst>
              <a:ext uri="{FF2B5EF4-FFF2-40B4-BE49-F238E27FC236}">
                <a16:creationId xmlns:a16="http://schemas.microsoft.com/office/drawing/2014/main" id="{C61930EC-3188-CE49-84C9-8EDB72D36740}"/>
              </a:ext>
            </a:extLst>
          </p:cNvPr>
          <p:cNvPicPr/>
          <p:nvPr/>
        </p:nvPicPr>
        <p:blipFill>
          <a:blip r:embed="rId3"/>
          <a:stretch>
            <a:fillRect/>
          </a:stretch>
        </p:blipFill>
        <p:spPr>
          <a:xfrm>
            <a:off x="2733289" y="2436878"/>
            <a:ext cx="6589616" cy="3106020"/>
          </a:xfrm>
          <a:prstGeom prst="rect">
            <a:avLst/>
          </a:prstGeom>
        </p:spPr>
      </p:pic>
    </p:spTree>
    <p:extLst>
      <p:ext uri="{BB962C8B-B14F-4D97-AF65-F5344CB8AC3E}">
        <p14:creationId xmlns:p14="http://schemas.microsoft.com/office/powerpoint/2010/main" val="3349294488"/>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网络构建</a:t>
              </a:r>
            </a:p>
          </p:txBody>
        </p:sp>
      </p:grpSp>
      <p:sp>
        <p:nvSpPr>
          <p:cNvPr id="100" name="文本框 99"/>
          <p:cNvSpPr txBox="1"/>
          <p:nvPr/>
        </p:nvSpPr>
        <p:spPr>
          <a:xfrm>
            <a:off x="938658" y="2145383"/>
            <a:ext cx="3563276" cy="923330"/>
          </a:xfrm>
          <a:prstGeom prst="rect">
            <a:avLst/>
          </a:prstGeom>
          <a:noFill/>
          <a:ln w="9525">
            <a:noFill/>
          </a:ln>
        </p:spPr>
        <p:txBody>
          <a:bodyPr wrap="square">
            <a:spAutoFit/>
          </a:bodyPr>
          <a:lstStyle/>
          <a:p>
            <a:r>
              <a:rPr lang="zh-CN" altLang="en-US" dirty="0"/>
              <a:t>根据得到的</a:t>
            </a:r>
            <a:r>
              <a:rPr lang="zh-CN" altLang="zh-CN" dirty="0"/>
              <a:t>成分共现矩阵</a:t>
            </a:r>
            <a:r>
              <a:rPr lang="zh-CN" altLang="en-US" dirty="0"/>
              <a:t>以及</a:t>
            </a:r>
            <a:r>
              <a:rPr lang="zh-CN" altLang="zh-CN" dirty="0"/>
              <a:t>网络连边</a:t>
            </a:r>
            <a:r>
              <a:rPr lang="zh-CN" altLang="en-US" dirty="0"/>
              <a:t>，绘制成分共现网络</a:t>
            </a:r>
            <a:r>
              <a:rPr lang="zh-CN" altLang="zh-CN" dirty="0"/>
              <a:t>。</a:t>
            </a:r>
            <a:r>
              <a:rPr lang="zh-CN" altLang="en-US" dirty="0"/>
              <a:t>网络</a:t>
            </a:r>
            <a:r>
              <a:rPr lang="zh-CN" altLang="zh-CN" dirty="0"/>
              <a:t>如</a:t>
            </a:r>
            <a:r>
              <a:rPr lang="zh-CN" altLang="en-US" dirty="0"/>
              <a:t>右</a:t>
            </a:r>
            <a:r>
              <a:rPr lang="zh-CN" altLang="zh-CN" dirty="0"/>
              <a:t>所示：</a:t>
            </a:r>
          </a:p>
        </p:txBody>
      </p:sp>
      <p:pic>
        <p:nvPicPr>
          <p:cNvPr id="12" name="图片 11">
            <a:extLst>
              <a:ext uri="{FF2B5EF4-FFF2-40B4-BE49-F238E27FC236}">
                <a16:creationId xmlns:a16="http://schemas.microsoft.com/office/drawing/2014/main" id="{0114CF08-BC66-1E40-8915-684A6B1F5442}"/>
              </a:ext>
            </a:extLst>
          </p:cNvPr>
          <p:cNvPicPr/>
          <p:nvPr/>
        </p:nvPicPr>
        <p:blipFill>
          <a:blip r:embed="rId3">
            <a:extLst>
              <a:ext uri="{28A0092B-C50C-407E-A947-70E740481C1C}">
                <a14:useLocalDpi xmlns:a14="http://schemas.microsoft.com/office/drawing/2010/main" val="0"/>
              </a:ext>
            </a:extLst>
          </a:blip>
          <a:stretch>
            <a:fillRect/>
          </a:stretch>
        </p:blipFill>
        <p:spPr>
          <a:xfrm>
            <a:off x="5059044" y="743238"/>
            <a:ext cx="6142355" cy="5579138"/>
          </a:xfrm>
          <a:prstGeom prst="rect">
            <a:avLst/>
          </a:prstGeom>
        </p:spPr>
      </p:pic>
    </p:spTree>
    <p:extLst>
      <p:ext uri="{BB962C8B-B14F-4D97-AF65-F5344CB8AC3E}">
        <p14:creationId xmlns:p14="http://schemas.microsoft.com/office/powerpoint/2010/main" val="992494692"/>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网络分析</a:t>
              </a:r>
            </a:p>
          </p:txBody>
        </p:sp>
      </p:grpSp>
      <p:pic>
        <p:nvPicPr>
          <p:cNvPr id="13" name="图片 12">
            <a:extLst>
              <a:ext uri="{FF2B5EF4-FFF2-40B4-BE49-F238E27FC236}">
                <a16:creationId xmlns:a16="http://schemas.microsoft.com/office/drawing/2014/main" id="{4430BBB8-1F04-464E-9D97-3D82D1C1D7B4}"/>
              </a:ext>
            </a:extLst>
          </p:cNvPr>
          <p:cNvPicPr/>
          <p:nvPr/>
        </p:nvPicPr>
        <p:blipFill>
          <a:blip r:embed="rId3"/>
          <a:stretch>
            <a:fillRect/>
          </a:stretch>
        </p:blipFill>
        <p:spPr>
          <a:xfrm>
            <a:off x="3340675" y="881169"/>
            <a:ext cx="5508211" cy="3819732"/>
          </a:xfrm>
          <a:prstGeom prst="rect">
            <a:avLst/>
          </a:prstGeom>
        </p:spPr>
      </p:pic>
      <p:sp>
        <p:nvSpPr>
          <p:cNvPr id="12" name="文本框 11">
            <a:extLst>
              <a:ext uri="{FF2B5EF4-FFF2-40B4-BE49-F238E27FC236}">
                <a16:creationId xmlns:a16="http://schemas.microsoft.com/office/drawing/2014/main" id="{7EB0C97E-B85A-A246-94F9-558EB13A6688}"/>
              </a:ext>
            </a:extLst>
          </p:cNvPr>
          <p:cNvSpPr txBox="1"/>
          <p:nvPr/>
        </p:nvSpPr>
        <p:spPr>
          <a:xfrm>
            <a:off x="3747562" y="5312789"/>
            <a:ext cx="7178104" cy="369332"/>
          </a:xfrm>
          <a:prstGeom prst="rect">
            <a:avLst/>
          </a:prstGeom>
          <a:noFill/>
          <a:ln w="9525">
            <a:noFill/>
          </a:ln>
        </p:spPr>
        <p:txBody>
          <a:bodyPr wrap="square">
            <a:spAutoFit/>
          </a:bodyPr>
          <a:lstStyle/>
          <a:p>
            <a:r>
              <a:rPr lang="zh-CN" altLang="en-US" dirty="0"/>
              <a:t>计算了共现网络节点的中心度，平均度为</a:t>
            </a:r>
            <a:r>
              <a:rPr lang="en-US" altLang="zh-CN" dirty="0"/>
              <a:t>26.295</a:t>
            </a:r>
            <a:endParaRPr lang="zh-CN" altLang="zh-CN" dirty="0"/>
          </a:p>
        </p:txBody>
      </p:sp>
    </p:spTree>
    <p:extLst>
      <p:ext uri="{BB962C8B-B14F-4D97-AF65-F5344CB8AC3E}">
        <p14:creationId xmlns:p14="http://schemas.microsoft.com/office/powerpoint/2010/main" val="3768646844"/>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网络分析</a:t>
              </a:r>
            </a:p>
          </p:txBody>
        </p:sp>
      </p:grpSp>
      <p:pic>
        <p:nvPicPr>
          <p:cNvPr id="1028" name="图片 12">
            <a:extLst>
              <a:ext uri="{FF2B5EF4-FFF2-40B4-BE49-F238E27FC236}">
                <a16:creationId xmlns:a16="http://schemas.microsoft.com/office/drawing/2014/main" id="{41147F87-DE5D-9346-8D24-E1D732FF0A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280" y="1660950"/>
            <a:ext cx="5270500" cy="3606800"/>
          </a:xfrm>
          <a:prstGeom prst="rect">
            <a:avLst/>
          </a:prstGeom>
          <a:noFill/>
          <a:extLst>
            <a:ext uri="{909E8E84-426E-40DD-AFC4-6F175D3DCCD1}">
              <a14:hiddenFill xmlns:a14="http://schemas.microsoft.com/office/drawing/2010/main">
                <a:solidFill>
                  <a:srgbClr val="FFFFFF"/>
                </a:solidFill>
              </a14:hiddenFill>
            </a:ext>
          </a:extLst>
        </p:spPr>
      </p:pic>
      <p:pic>
        <p:nvPicPr>
          <p:cNvPr id="1027" name="图片 13">
            <a:extLst>
              <a:ext uri="{FF2B5EF4-FFF2-40B4-BE49-F238E27FC236}">
                <a16:creationId xmlns:a16="http://schemas.microsoft.com/office/drawing/2014/main" id="{C0364832-838B-7344-8CA2-10A91013AB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7791" y="1660950"/>
            <a:ext cx="5503023" cy="36068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图片 14">
            <a:extLst>
              <a:ext uri="{FF2B5EF4-FFF2-40B4-BE49-F238E27FC236}">
                <a16:creationId xmlns:a16="http://schemas.microsoft.com/office/drawing/2014/main" id="{0CEB6C86-AA3D-6444-8F09-466FCB938F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7518400"/>
            <a:ext cx="5270500" cy="3479800"/>
          </a:xfrm>
          <a:prstGeom prst="rect">
            <a:avLst/>
          </a:prstGeom>
          <a:noFill/>
          <a:extLst>
            <a:ext uri="{909E8E84-426E-40DD-AFC4-6F175D3DCCD1}">
              <a14:hiddenFill xmlns:a14="http://schemas.microsoft.com/office/drawing/2010/main">
                <a:solidFill>
                  <a:srgbClr val="FFFFFF"/>
                </a:solidFill>
              </a14:hiddenFill>
            </a:ext>
          </a:extLst>
        </p:spPr>
      </p:pic>
      <p:pic>
        <p:nvPicPr>
          <p:cNvPr id="1025" name="图片 15">
            <a:extLst>
              <a:ext uri="{FF2B5EF4-FFF2-40B4-BE49-F238E27FC236}">
                <a16:creationId xmlns:a16="http://schemas.microsoft.com/office/drawing/2014/main" id="{53A208FC-975B-244F-ACC3-CA2CB7C9854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10998200"/>
            <a:ext cx="5270500" cy="35433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5">
            <a:extLst>
              <a:ext uri="{FF2B5EF4-FFF2-40B4-BE49-F238E27FC236}">
                <a16:creationId xmlns:a16="http://schemas.microsoft.com/office/drawing/2014/main" id="{CE1D9B40-376F-AB4B-B6A8-34DFB584BA91}"/>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6">
            <a:extLst>
              <a:ext uri="{FF2B5EF4-FFF2-40B4-BE49-F238E27FC236}">
                <a16:creationId xmlns:a16="http://schemas.microsoft.com/office/drawing/2014/main" id="{1DAA87F8-7DB0-F74F-B46F-B53763CDFCC3}"/>
              </a:ext>
            </a:extLst>
          </p:cNvPr>
          <p:cNvSpPr>
            <a:spLocks noChangeArrowheads="1"/>
          </p:cNvSpPr>
          <p:nvPr/>
        </p:nvSpPr>
        <p:spPr bwMode="auto">
          <a:xfrm>
            <a:off x="0" y="7518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7">
            <a:extLst>
              <a:ext uri="{FF2B5EF4-FFF2-40B4-BE49-F238E27FC236}">
                <a16:creationId xmlns:a16="http://schemas.microsoft.com/office/drawing/2014/main" id="{BFC950E3-B1B4-0540-80CE-3877B33AEB32}"/>
              </a:ext>
            </a:extLst>
          </p:cNvPr>
          <p:cNvSpPr>
            <a:spLocks noChangeArrowheads="1"/>
          </p:cNvSpPr>
          <p:nvPr/>
        </p:nvSpPr>
        <p:spPr bwMode="auto">
          <a:xfrm>
            <a:off x="0" y="10998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8">
            <a:extLst>
              <a:ext uri="{FF2B5EF4-FFF2-40B4-BE49-F238E27FC236}">
                <a16:creationId xmlns:a16="http://schemas.microsoft.com/office/drawing/2014/main" id="{2E216310-70E1-064F-98EB-E8BBA258FB0F}"/>
              </a:ext>
            </a:extLst>
          </p:cNvPr>
          <p:cNvSpPr>
            <a:spLocks noChangeArrowheads="1"/>
          </p:cNvSpPr>
          <p:nvPr/>
        </p:nvSpPr>
        <p:spPr bwMode="auto">
          <a:xfrm>
            <a:off x="0" y="14541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文本框 16">
            <a:extLst>
              <a:ext uri="{FF2B5EF4-FFF2-40B4-BE49-F238E27FC236}">
                <a16:creationId xmlns:a16="http://schemas.microsoft.com/office/drawing/2014/main" id="{A83DF25E-AD9A-DA40-82F6-98F96C294149}"/>
              </a:ext>
            </a:extLst>
          </p:cNvPr>
          <p:cNvSpPr txBox="1"/>
          <p:nvPr/>
        </p:nvSpPr>
        <p:spPr>
          <a:xfrm>
            <a:off x="2405737" y="5580168"/>
            <a:ext cx="1826899" cy="369332"/>
          </a:xfrm>
          <a:prstGeom prst="rect">
            <a:avLst/>
          </a:prstGeom>
          <a:noFill/>
          <a:ln w="9525">
            <a:noFill/>
          </a:ln>
        </p:spPr>
        <p:txBody>
          <a:bodyPr wrap="square">
            <a:spAutoFit/>
          </a:bodyPr>
          <a:lstStyle/>
          <a:p>
            <a:r>
              <a:rPr lang="zh-CN" altLang="en-US" dirty="0"/>
              <a:t>中介中心度</a:t>
            </a:r>
            <a:endParaRPr lang="zh-CN" altLang="zh-CN" dirty="0"/>
          </a:p>
        </p:txBody>
      </p:sp>
      <p:sp>
        <p:nvSpPr>
          <p:cNvPr id="18" name="文本框 17">
            <a:extLst>
              <a:ext uri="{FF2B5EF4-FFF2-40B4-BE49-F238E27FC236}">
                <a16:creationId xmlns:a16="http://schemas.microsoft.com/office/drawing/2014/main" id="{2C41DCE9-65F5-9A42-BE38-401A618B39A7}"/>
              </a:ext>
            </a:extLst>
          </p:cNvPr>
          <p:cNvSpPr txBox="1"/>
          <p:nvPr/>
        </p:nvSpPr>
        <p:spPr>
          <a:xfrm>
            <a:off x="8195366" y="5593835"/>
            <a:ext cx="1826899" cy="369332"/>
          </a:xfrm>
          <a:prstGeom prst="rect">
            <a:avLst/>
          </a:prstGeom>
          <a:noFill/>
          <a:ln w="9525">
            <a:noFill/>
          </a:ln>
        </p:spPr>
        <p:txBody>
          <a:bodyPr wrap="square">
            <a:spAutoFit/>
          </a:bodyPr>
          <a:lstStyle/>
          <a:p>
            <a:r>
              <a:rPr lang="zh-CN" altLang="en-US" dirty="0"/>
              <a:t>接近中心度</a:t>
            </a:r>
            <a:endParaRPr lang="zh-CN" altLang="zh-CN" dirty="0"/>
          </a:p>
        </p:txBody>
      </p:sp>
    </p:spTree>
    <p:extLst>
      <p:ext uri="{BB962C8B-B14F-4D97-AF65-F5344CB8AC3E}">
        <p14:creationId xmlns:p14="http://schemas.microsoft.com/office/powerpoint/2010/main" val="922448214"/>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网络分析</a:t>
              </a:r>
            </a:p>
          </p:txBody>
        </p:sp>
      </p:grpSp>
      <p:pic>
        <p:nvPicPr>
          <p:cNvPr id="1026" name="图片 14">
            <a:extLst>
              <a:ext uri="{FF2B5EF4-FFF2-40B4-BE49-F238E27FC236}">
                <a16:creationId xmlns:a16="http://schemas.microsoft.com/office/drawing/2014/main" id="{0CEB6C86-AA3D-6444-8F09-466FCB938F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280" y="1841433"/>
            <a:ext cx="5270500" cy="3479800"/>
          </a:xfrm>
          <a:prstGeom prst="rect">
            <a:avLst/>
          </a:prstGeom>
          <a:noFill/>
          <a:extLst>
            <a:ext uri="{909E8E84-426E-40DD-AFC4-6F175D3DCCD1}">
              <a14:hiddenFill xmlns:a14="http://schemas.microsoft.com/office/drawing/2010/main">
                <a:solidFill>
                  <a:srgbClr val="FFFFFF"/>
                </a:solidFill>
              </a14:hiddenFill>
            </a:ext>
          </a:extLst>
        </p:spPr>
      </p:pic>
      <p:pic>
        <p:nvPicPr>
          <p:cNvPr id="1025" name="图片 15">
            <a:extLst>
              <a:ext uri="{FF2B5EF4-FFF2-40B4-BE49-F238E27FC236}">
                <a16:creationId xmlns:a16="http://schemas.microsoft.com/office/drawing/2014/main" id="{53A208FC-975B-244F-ACC3-CA2CB7C985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00192" y="1809683"/>
            <a:ext cx="5270500" cy="35433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5">
            <a:extLst>
              <a:ext uri="{FF2B5EF4-FFF2-40B4-BE49-F238E27FC236}">
                <a16:creationId xmlns:a16="http://schemas.microsoft.com/office/drawing/2014/main" id="{CE1D9B40-376F-AB4B-B6A8-34DFB584BA91}"/>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6">
            <a:extLst>
              <a:ext uri="{FF2B5EF4-FFF2-40B4-BE49-F238E27FC236}">
                <a16:creationId xmlns:a16="http://schemas.microsoft.com/office/drawing/2014/main" id="{1DAA87F8-7DB0-F74F-B46F-B53763CDFCC3}"/>
              </a:ext>
            </a:extLst>
          </p:cNvPr>
          <p:cNvSpPr>
            <a:spLocks noChangeArrowheads="1"/>
          </p:cNvSpPr>
          <p:nvPr/>
        </p:nvSpPr>
        <p:spPr bwMode="auto">
          <a:xfrm>
            <a:off x="0" y="7518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7">
            <a:extLst>
              <a:ext uri="{FF2B5EF4-FFF2-40B4-BE49-F238E27FC236}">
                <a16:creationId xmlns:a16="http://schemas.microsoft.com/office/drawing/2014/main" id="{BFC950E3-B1B4-0540-80CE-3877B33AEB32}"/>
              </a:ext>
            </a:extLst>
          </p:cNvPr>
          <p:cNvSpPr>
            <a:spLocks noChangeArrowheads="1"/>
          </p:cNvSpPr>
          <p:nvPr/>
        </p:nvSpPr>
        <p:spPr bwMode="auto">
          <a:xfrm>
            <a:off x="0" y="10998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8">
            <a:extLst>
              <a:ext uri="{FF2B5EF4-FFF2-40B4-BE49-F238E27FC236}">
                <a16:creationId xmlns:a16="http://schemas.microsoft.com/office/drawing/2014/main" id="{2E216310-70E1-064F-98EB-E8BBA258FB0F}"/>
              </a:ext>
            </a:extLst>
          </p:cNvPr>
          <p:cNvSpPr>
            <a:spLocks noChangeArrowheads="1"/>
          </p:cNvSpPr>
          <p:nvPr/>
        </p:nvSpPr>
        <p:spPr bwMode="auto">
          <a:xfrm>
            <a:off x="0" y="14541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4016181056"/>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网络分析</a:t>
              </a:r>
            </a:p>
          </p:txBody>
        </p:sp>
      </p:grpSp>
      <p:sp>
        <p:nvSpPr>
          <p:cNvPr id="2" name="Rectangle 5">
            <a:extLst>
              <a:ext uri="{FF2B5EF4-FFF2-40B4-BE49-F238E27FC236}">
                <a16:creationId xmlns:a16="http://schemas.microsoft.com/office/drawing/2014/main" id="{CE1D9B40-376F-AB4B-B6A8-34DFB584BA91}"/>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6">
            <a:extLst>
              <a:ext uri="{FF2B5EF4-FFF2-40B4-BE49-F238E27FC236}">
                <a16:creationId xmlns:a16="http://schemas.microsoft.com/office/drawing/2014/main" id="{1DAA87F8-7DB0-F74F-B46F-B53763CDFCC3}"/>
              </a:ext>
            </a:extLst>
          </p:cNvPr>
          <p:cNvSpPr>
            <a:spLocks noChangeArrowheads="1"/>
          </p:cNvSpPr>
          <p:nvPr/>
        </p:nvSpPr>
        <p:spPr bwMode="auto">
          <a:xfrm>
            <a:off x="0" y="7518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7">
            <a:extLst>
              <a:ext uri="{FF2B5EF4-FFF2-40B4-BE49-F238E27FC236}">
                <a16:creationId xmlns:a16="http://schemas.microsoft.com/office/drawing/2014/main" id="{BFC950E3-B1B4-0540-80CE-3877B33AEB32}"/>
              </a:ext>
            </a:extLst>
          </p:cNvPr>
          <p:cNvSpPr>
            <a:spLocks noChangeArrowheads="1"/>
          </p:cNvSpPr>
          <p:nvPr/>
        </p:nvSpPr>
        <p:spPr bwMode="auto">
          <a:xfrm>
            <a:off x="0" y="10998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8">
            <a:extLst>
              <a:ext uri="{FF2B5EF4-FFF2-40B4-BE49-F238E27FC236}">
                <a16:creationId xmlns:a16="http://schemas.microsoft.com/office/drawing/2014/main" id="{2E216310-70E1-064F-98EB-E8BBA258FB0F}"/>
              </a:ext>
            </a:extLst>
          </p:cNvPr>
          <p:cNvSpPr>
            <a:spLocks noChangeArrowheads="1"/>
          </p:cNvSpPr>
          <p:nvPr/>
        </p:nvSpPr>
        <p:spPr bwMode="auto">
          <a:xfrm>
            <a:off x="0" y="14541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3" name="图片 12">
            <a:extLst>
              <a:ext uri="{FF2B5EF4-FFF2-40B4-BE49-F238E27FC236}">
                <a16:creationId xmlns:a16="http://schemas.microsoft.com/office/drawing/2014/main" id="{D5681B9C-3F7D-3448-8ABB-53A7F9816062}"/>
              </a:ext>
            </a:extLst>
          </p:cNvPr>
          <p:cNvPicPr>
            <a:picLocks noChangeAspect="1"/>
          </p:cNvPicPr>
          <p:nvPr/>
        </p:nvPicPr>
        <p:blipFill>
          <a:blip r:embed="rId3"/>
          <a:stretch>
            <a:fillRect/>
          </a:stretch>
        </p:blipFill>
        <p:spPr>
          <a:xfrm>
            <a:off x="3220279" y="806504"/>
            <a:ext cx="6622572" cy="5655698"/>
          </a:xfrm>
          <a:prstGeom prst="rect">
            <a:avLst/>
          </a:prstGeom>
        </p:spPr>
      </p:pic>
    </p:spTree>
    <p:extLst>
      <p:ext uri="{BB962C8B-B14F-4D97-AF65-F5344CB8AC3E}">
        <p14:creationId xmlns:p14="http://schemas.microsoft.com/office/powerpoint/2010/main" val="1999601555"/>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网络分析</a:t>
              </a:r>
            </a:p>
          </p:txBody>
        </p:sp>
      </p:grpSp>
      <p:sp>
        <p:nvSpPr>
          <p:cNvPr id="2" name="Rectangle 5">
            <a:extLst>
              <a:ext uri="{FF2B5EF4-FFF2-40B4-BE49-F238E27FC236}">
                <a16:creationId xmlns:a16="http://schemas.microsoft.com/office/drawing/2014/main" id="{CE1D9B40-376F-AB4B-B6A8-34DFB584BA91}"/>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6">
            <a:extLst>
              <a:ext uri="{FF2B5EF4-FFF2-40B4-BE49-F238E27FC236}">
                <a16:creationId xmlns:a16="http://schemas.microsoft.com/office/drawing/2014/main" id="{1DAA87F8-7DB0-F74F-B46F-B53763CDFCC3}"/>
              </a:ext>
            </a:extLst>
          </p:cNvPr>
          <p:cNvSpPr>
            <a:spLocks noChangeArrowheads="1"/>
          </p:cNvSpPr>
          <p:nvPr/>
        </p:nvSpPr>
        <p:spPr bwMode="auto">
          <a:xfrm>
            <a:off x="0" y="7518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7">
            <a:extLst>
              <a:ext uri="{FF2B5EF4-FFF2-40B4-BE49-F238E27FC236}">
                <a16:creationId xmlns:a16="http://schemas.microsoft.com/office/drawing/2014/main" id="{BFC950E3-B1B4-0540-80CE-3877B33AEB32}"/>
              </a:ext>
            </a:extLst>
          </p:cNvPr>
          <p:cNvSpPr>
            <a:spLocks noChangeArrowheads="1"/>
          </p:cNvSpPr>
          <p:nvPr/>
        </p:nvSpPr>
        <p:spPr bwMode="auto">
          <a:xfrm>
            <a:off x="0" y="10998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8">
            <a:extLst>
              <a:ext uri="{FF2B5EF4-FFF2-40B4-BE49-F238E27FC236}">
                <a16:creationId xmlns:a16="http://schemas.microsoft.com/office/drawing/2014/main" id="{2E216310-70E1-064F-98EB-E8BBA258FB0F}"/>
              </a:ext>
            </a:extLst>
          </p:cNvPr>
          <p:cNvSpPr>
            <a:spLocks noChangeArrowheads="1"/>
          </p:cNvSpPr>
          <p:nvPr/>
        </p:nvSpPr>
        <p:spPr bwMode="auto">
          <a:xfrm>
            <a:off x="0" y="14541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4" name="图片 13">
            <a:extLst>
              <a:ext uri="{FF2B5EF4-FFF2-40B4-BE49-F238E27FC236}">
                <a16:creationId xmlns:a16="http://schemas.microsoft.com/office/drawing/2014/main" id="{31456E3B-F1E0-524F-94D7-2CD4FEC7A960}"/>
              </a:ext>
            </a:extLst>
          </p:cNvPr>
          <p:cNvPicPr>
            <a:picLocks noChangeAspect="1"/>
          </p:cNvPicPr>
          <p:nvPr/>
        </p:nvPicPr>
        <p:blipFill>
          <a:blip r:embed="rId3"/>
          <a:stretch>
            <a:fillRect/>
          </a:stretch>
        </p:blipFill>
        <p:spPr>
          <a:xfrm>
            <a:off x="3204327" y="675987"/>
            <a:ext cx="6319100" cy="5700376"/>
          </a:xfrm>
          <a:prstGeom prst="rect">
            <a:avLst/>
          </a:prstGeom>
        </p:spPr>
      </p:pic>
    </p:spTree>
    <p:extLst>
      <p:ext uri="{BB962C8B-B14F-4D97-AF65-F5344CB8AC3E}">
        <p14:creationId xmlns:p14="http://schemas.microsoft.com/office/powerpoint/2010/main" val="3825210812"/>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88010" y="0"/>
            <a:ext cx="3153341"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9703" tIns="54851" rIns="109703" bIns="54851" rtlCol="0" anchor="ctr"/>
          <a:lstStyle/>
          <a:p>
            <a:pPr algn="ctr" defTabSz="1096645"/>
            <a:endParaRPr lang="zh-CN" altLang="en-US" sz="2160">
              <a:solidFill>
                <a:prstClr val="white"/>
              </a:solidFill>
              <a:latin typeface="Calibri" panose="020F0502020204030204"/>
              <a:ea typeface="幼圆" panose="02010509060101010101" charset="-122"/>
            </a:endParaRPr>
          </a:p>
        </p:txBody>
      </p:sp>
      <p:grpSp>
        <p:nvGrpSpPr>
          <p:cNvPr id="19" name="组合 18"/>
          <p:cNvGrpSpPr/>
          <p:nvPr/>
        </p:nvGrpSpPr>
        <p:grpSpPr>
          <a:xfrm>
            <a:off x="1105977" y="3474203"/>
            <a:ext cx="2118592" cy="1261505"/>
            <a:chOff x="316783" y="2087602"/>
            <a:chExt cx="1765492" cy="1051254"/>
          </a:xfrm>
        </p:grpSpPr>
        <p:sp>
          <p:nvSpPr>
            <p:cNvPr id="20" name="矩形 19"/>
            <p:cNvSpPr/>
            <p:nvPr/>
          </p:nvSpPr>
          <p:spPr>
            <a:xfrm>
              <a:off x="651036" y="2087602"/>
              <a:ext cx="1096988" cy="569387"/>
            </a:xfrm>
            <a:prstGeom prst="rect">
              <a:avLst/>
            </a:prstGeom>
          </p:spPr>
          <p:txBody>
            <a:bodyPr wrap="none">
              <a:spAutoFit/>
            </a:bodyPr>
            <a:lstStyle/>
            <a:p>
              <a:pPr algn="ctr" defTabSz="822325"/>
              <a:r>
                <a:rPr lang="zh-CN" altLang="en-US" sz="3840" b="1" dirty="0">
                  <a:solidFill>
                    <a:prstClr val="white"/>
                  </a:solidFill>
                  <a:latin typeface="微软雅黑" panose="020B0503020204020204" pitchFamily="34" charset="-122"/>
                  <a:ea typeface="微软雅黑" panose="020B0503020204020204" pitchFamily="34" charset="-122"/>
                </a:rPr>
                <a:t>目 录</a:t>
              </a:r>
            </a:p>
          </p:txBody>
        </p:sp>
        <p:sp>
          <p:nvSpPr>
            <p:cNvPr id="21" name="TextBox 20"/>
            <p:cNvSpPr txBox="1"/>
            <p:nvPr/>
          </p:nvSpPr>
          <p:spPr>
            <a:xfrm>
              <a:off x="316783" y="2569469"/>
              <a:ext cx="1765492" cy="569387"/>
            </a:xfrm>
            <a:prstGeom prst="rect">
              <a:avLst/>
            </a:prstGeom>
            <a:noFill/>
          </p:spPr>
          <p:txBody>
            <a:bodyPr wrap="none" rtlCol="0">
              <a:spAutoFit/>
            </a:bodyPr>
            <a:lstStyle/>
            <a:p>
              <a:pPr algn="ctr" defTabSz="822325"/>
              <a:r>
                <a:rPr lang="en-US" altLang="zh-CN" sz="3840" dirty="0" err="1">
                  <a:solidFill>
                    <a:prstClr val="white"/>
                  </a:solidFill>
                  <a:latin typeface="微软雅黑" panose="020B0503020204020204" pitchFamily="34" charset="-122"/>
                  <a:ea typeface="微软雅黑" panose="020B0503020204020204" pitchFamily="34" charset="-122"/>
                </a:rPr>
                <a:t>Contens</a:t>
              </a:r>
              <a:endParaRPr lang="zh-CN" altLang="en-US" sz="3840" dirty="0">
                <a:solidFill>
                  <a:prstClr val="white"/>
                </a:solidFill>
                <a:latin typeface="微软雅黑" panose="020B0503020204020204" pitchFamily="34" charset="-122"/>
                <a:ea typeface="微软雅黑" panose="020B0503020204020204" pitchFamily="34" charset="-122"/>
              </a:endParaRPr>
            </a:p>
          </p:txBody>
        </p:sp>
      </p:grpSp>
      <p:pic>
        <p:nvPicPr>
          <p:cNvPr id="38" name="图片 3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14271" y="4824524"/>
            <a:ext cx="2639448" cy="2033476"/>
          </a:xfrm>
          <a:prstGeom prst="rect">
            <a:avLst/>
          </a:prstGeom>
        </p:spPr>
      </p:pic>
      <p:sp>
        <p:nvSpPr>
          <p:cNvPr id="3" name="椭圆 2"/>
          <p:cNvSpPr/>
          <p:nvPr/>
        </p:nvSpPr>
        <p:spPr>
          <a:xfrm>
            <a:off x="1228090" y="1057275"/>
            <a:ext cx="1993265" cy="194373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2160">
              <a:solidFill>
                <a:prstClr val="white"/>
              </a:solidFill>
              <a:latin typeface="Calibri" panose="020F0502020204030204"/>
              <a:ea typeface="幼圆" panose="02010509060101010101" charset="-122"/>
            </a:endParaRPr>
          </a:p>
        </p:txBody>
      </p:sp>
      <p:pic>
        <p:nvPicPr>
          <p:cNvPr id="7" name="图片 6"/>
          <p:cNvPicPr>
            <a:picLocks noChangeAspect="1"/>
          </p:cNvPicPr>
          <p:nvPr/>
        </p:nvPicPr>
        <p:blipFill>
          <a:blip r:embed="rId4"/>
          <a:stretch>
            <a:fillRect/>
          </a:stretch>
        </p:blipFill>
        <p:spPr>
          <a:xfrm>
            <a:off x="1184275" y="1010285"/>
            <a:ext cx="2080895" cy="2037715"/>
          </a:xfrm>
          <a:prstGeom prst="rect">
            <a:avLst/>
          </a:prstGeom>
        </p:spPr>
      </p:pic>
      <p:grpSp>
        <p:nvGrpSpPr>
          <p:cNvPr id="22" name="组合 21">
            <a:extLst>
              <a:ext uri="{FF2B5EF4-FFF2-40B4-BE49-F238E27FC236}">
                <a16:creationId xmlns:a16="http://schemas.microsoft.com/office/drawing/2014/main" id="{284AEC78-9C5A-2541-88F5-8F39F09DC918}"/>
              </a:ext>
            </a:extLst>
          </p:cNvPr>
          <p:cNvGrpSpPr/>
          <p:nvPr/>
        </p:nvGrpSpPr>
        <p:grpSpPr>
          <a:xfrm>
            <a:off x="5168007" y="794067"/>
            <a:ext cx="3466919" cy="432436"/>
            <a:chOff x="4542755" y="1051718"/>
            <a:chExt cx="2889099" cy="360363"/>
          </a:xfrm>
        </p:grpSpPr>
        <p:sp>
          <p:nvSpPr>
            <p:cNvPr id="23" name="矩形 22">
              <a:extLst>
                <a:ext uri="{FF2B5EF4-FFF2-40B4-BE49-F238E27FC236}">
                  <a16:creationId xmlns:a16="http://schemas.microsoft.com/office/drawing/2014/main" id="{8FE4F41B-EA77-2C41-A437-DE5F65610517}"/>
                </a:ext>
              </a:extLst>
            </p:cNvPr>
            <p:cNvSpPr/>
            <p:nvPr/>
          </p:nvSpPr>
          <p:spPr>
            <a:xfrm>
              <a:off x="4949980" y="1076146"/>
              <a:ext cx="2481874" cy="323850"/>
            </a:xfrm>
            <a:prstGeom prst="rect">
              <a:avLst/>
            </a:prstGeom>
            <a:noFill/>
            <a:ln w="12700" cap="flat" cmpd="sng" algn="ctr">
              <a:noFill/>
              <a:prstDash val="solid"/>
              <a:miter lim="800000"/>
            </a:ln>
            <a:effectLst/>
          </p:spPr>
          <p:txBody>
            <a:bodyPr anchor="ct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选题背景及意义</a:t>
              </a:r>
            </a:p>
          </p:txBody>
        </p:sp>
        <p:sp>
          <p:nvSpPr>
            <p:cNvPr id="26" name="椭圆 25">
              <a:extLst>
                <a:ext uri="{FF2B5EF4-FFF2-40B4-BE49-F238E27FC236}">
                  <a16:creationId xmlns:a16="http://schemas.microsoft.com/office/drawing/2014/main" id="{A56D9042-C128-E44B-81FB-C9EBBFD5E924}"/>
                </a:ext>
              </a:extLst>
            </p:cNvPr>
            <p:cNvSpPr/>
            <p:nvPr/>
          </p:nvSpPr>
          <p:spPr>
            <a:xfrm>
              <a:off x="4542755" y="1051718"/>
              <a:ext cx="360362" cy="360363"/>
            </a:xfrm>
            <a:prstGeom prst="ellipse">
              <a:avLst/>
            </a:prstGeom>
            <a:solidFill>
              <a:schemeClr val="tx2">
                <a:lumMod val="75000"/>
              </a:schemeClr>
            </a:solidFill>
            <a:ln w="38100" cap="flat" cmpd="sng" algn="ctr">
              <a:solidFill>
                <a:sysClr val="window" lastClr="FFFFFF"/>
              </a:solidFill>
              <a:prstDash val="solid"/>
              <a:miter lim="800000"/>
            </a:ln>
            <a:effectLst/>
          </p:spPr>
          <p:txBody>
            <a:bodyPr anchor="ctr"/>
            <a:lstStyle/>
            <a:p>
              <a:pPr algn="ctr" defTabSz="1096645">
                <a:defRPr/>
              </a:pPr>
              <a:r>
                <a:rPr lang="en-US" altLang="zh-CN" sz="2160" kern="0" dirty="0">
                  <a:solidFill>
                    <a:prstClr val="white"/>
                  </a:solidFill>
                  <a:latin typeface="微软雅黑" panose="020B0503020204020204" pitchFamily="34" charset="-122"/>
                  <a:ea typeface="微软雅黑" panose="020B0503020204020204" pitchFamily="34" charset="-122"/>
                </a:rPr>
                <a:t>1</a:t>
              </a:r>
              <a:endParaRPr lang="zh-CN" altLang="en-US" sz="2160" kern="0" dirty="0">
                <a:solidFill>
                  <a:prstClr val="white"/>
                </a:solidFill>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DF17022A-8B28-EE47-AFFC-FDAF287C6BF6}"/>
              </a:ext>
            </a:extLst>
          </p:cNvPr>
          <p:cNvGrpSpPr/>
          <p:nvPr/>
        </p:nvGrpSpPr>
        <p:grpSpPr>
          <a:xfrm>
            <a:off x="5168006" y="1672748"/>
            <a:ext cx="3466922" cy="1275680"/>
            <a:chOff x="4542755" y="1637506"/>
            <a:chExt cx="2889102" cy="1063064"/>
          </a:xfrm>
        </p:grpSpPr>
        <p:sp>
          <p:nvSpPr>
            <p:cNvPr id="32" name="矩形 31">
              <a:extLst>
                <a:ext uri="{FF2B5EF4-FFF2-40B4-BE49-F238E27FC236}">
                  <a16:creationId xmlns:a16="http://schemas.microsoft.com/office/drawing/2014/main" id="{27BF8DC1-64EB-0245-AFBB-DE51C85DE1A4}"/>
                </a:ext>
              </a:extLst>
            </p:cNvPr>
            <p:cNvSpPr/>
            <p:nvPr/>
          </p:nvSpPr>
          <p:spPr>
            <a:xfrm>
              <a:off x="4949983" y="2376720"/>
              <a:ext cx="2481874" cy="323850"/>
            </a:xfrm>
            <a:prstGeom prst="rect">
              <a:avLst/>
            </a:prstGeom>
            <a:noFill/>
            <a:ln w="12700" cap="flat" cmpd="sng" algn="ctr">
              <a:noFill/>
              <a:prstDash val="solid"/>
              <a:miter lim="800000"/>
            </a:ln>
            <a:effectLst/>
          </p:spPr>
          <p:txBody>
            <a:bodyPr anchor="ct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研究框架</a:t>
              </a:r>
            </a:p>
          </p:txBody>
        </p:sp>
        <p:sp>
          <p:nvSpPr>
            <p:cNvPr id="35" name="椭圆 34">
              <a:extLst>
                <a:ext uri="{FF2B5EF4-FFF2-40B4-BE49-F238E27FC236}">
                  <a16:creationId xmlns:a16="http://schemas.microsoft.com/office/drawing/2014/main" id="{5FC0C715-49FC-5249-91D2-A58659F38B05}"/>
                </a:ext>
              </a:extLst>
            </p:cNvPr>
            <p:cNvSpPr/>
            <p:nvPr/>
          </p:nvSpPr>
          <p:spPr>
            <a:xfrm>
              <a:off x="4542755" y="1637506"/>
              <a:ext cx="360362" cy="358775"/>
            </a:xfrm>
            <a:prstGeom prst="ellipse">
              <a:avLst/>
            </a:prstGeom>
            <a:solidFill>
              <a:schemeClr val="tx2">
                <a:lumMod val="75000"/>
              </a:schemeClr>
            </a:solidFill>
            <a:ln w="38100" cap="flat" cmpd="sng" algn="ctr">
              <a:solidFill>
                <a:sysClr val="window" lastClr="FFFFFF"/>
              </a:solidFill>
              <a:prstDash val="solid"/>
              <a:miter lim="800000"/>
            </a:ln>
            <a:effectLst/>
          </p:spPr>
          <p:txBody>
            <a:bodyPr anchor="ctr"/>
            <a:lstStyle/>
            <a:p>
              <a:pPr algn="ctr" defTabSz="1096645"/>
              <a:r>
                <a:rPr lang="en-US" altLang="zh-CN" sz="2160" kern="0" dirty="0">
                  <a:solidFill>
                    <a:prstClr val="white"/>
                  </a:solidFill>
                  <a:latin typeface="微软雅黑" panose="020B0503020204020204" pitchFamily="34" charset="-122"/>
                  <a:ea typeface="微软雅黑" panose="020B0503020204020204" pitchFamily="34" charset="-122"/>
                </a:rPr>
                <a:t>2</a:t>
              </a:r>
              <a:endParaRPr lang="zh-CN" altLang="en-US" sz="2160" kern="0" dirty="0">
                <a:solidFill>
                  <a:prstClr val="white"/>
                </a:solidFill>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3C6F34E1-C71C-3340-86E5-1C693AACD49D}"/>
              </a:ext>
            </a:extLst>
          </p:cNvPr>
          <p:cNvGrpSpPr/>
          <p:nvPr/>
        </p:nvGrpSpPr>
        <p:grpSpPr>
          <a:xfrm>
            <a:off x="5168004" y="1683026"/>
            <a:ext cx="2937631" cy="1298934"/>
            <a:chOff x="4542755" y="1499625"/>
            <a:chExt cx="2448025" cy="1082443"/>
          </a:xfrm>
        </p:grpSpPr>
        <p:sp>
          <p:nvSpPr>
            <p:cNvPr id="40" name="矩形 39">
              <a:extLst>
                <a:ext uri="{FF2B5EF4-FFF2-40B4-BE49-F238E27FC236}">
                  <a16:creationId xmlns:a16="http://schemas.microsoft.com/office/drawing/2014/main" id="{E9680CC6-6017-604A-BDC2-F19891D07395}"/>
                </a:ext>
              </a:extLst>
            </p:cNvPr>
            <p:cNvSpPr/>
            <p:nvPr/>
          </p:nvSpPr>
          <p:spPr>
            <a:xfrm>
              <a:off x="4953349" y="1499625"/>
              <a:ext cx="2037431" cy="323850"/>
            </a:xfrm>
            <a:prstGeom prst="rect">
              <a:avLst/>
            </a:prstGeom>
            <a:noFill/>
            <a:ln w="12700" cap="flat" cmpd="sng" algn="ctr">
              <a:noFill/>
              <a:prstDash val="solid"/>
              <a:miter lim="800000"/>
            </a:ln>
            <a:effectLst/>
          </p:spPr>
          <p:txBody>
            <a:bodyPr anchor="ctr"/>
            <a:lstStyle/>
            <a:p>
              <a:pPr defTabSz="1096645">
                <a:lnSpc>
                  <a:spcPct val="120000"/>
                </a:lnSpc>
              </a:pPr>
              <a:r>
                <a:rPr lang="zh-CN" altLang="en-US" sz="2400" b="1" dirty="0">
                  <a:solidFill>
                    <a:prstClr val="black"/>
                  </a:solidFill>
                  <a:latin typeface="微软雅黑" panose="020B0503020204020204" pitchFamily="34" charset="-122"/>
                  <a:ea typeface="微软雅黑" panose="020B0503020204020204" pitchFamily="34" charset="-122"/>
                </a:rPr>
                <a:t>相关研究综述</a:t>
              </a:r>
            </a:p>
          </p:txBody>
        </p:sp>
        <p:sp>
          <p:nvSpPr>
            <p:cNvPr id="41" name="椭圆 40">
              <a:extLst>
                <a:ext uri="{FF2B5EF4-FFF2-40B4-BE49-F238E27FC236}">
                  <a16:creationId xmlns:a16="http://schemas.microsoft.com/office/drawing/2014/main" id="{37D3D046-41DF-EF4C-ACF8-2A9F97C022AE}"/>
                </a:ext>
              </a:extLst>
            </p:cNvPr>
            <p:cNvSpPr/>
            <p:nvPr/>
          </p:nvSpPr>
          <p:spPr>
            <a:xfrm>
              <a:off x="4542755" y="2221706"/>
              <a:ext cx="360362" cy="360362"/>
            </a:xfrm>
            <a:prstGeom prst="ellipse">
              <a:avLst/>
            </a:prstGeom>
            <a:solidFill>
              <a:schemeClr val="tx2">
                <a:lumMod val="75000"/>
              </a:schemeClr>
            </a:solidFill>
            <a:ln w="38100" cap="flat" cmpd="sng" algn="ctr">
              <a:solidFill>
                <a:sysClr val="window" lastClr="FFFFFF"/>
              </a:solidFill>
              <a:prstDash val="solid"/>
              <a:miter lim="800000"/>
            </a:ln>
            <a:effectLst/>
          </p:spPr>
          <p:txBody>
            <a:bodyPr anchor="ctr"/>
            <a:lstStyle/>
            <a:p>
              <a:pPr algn="ctr" defTabSz="1096645"/>
              <a:r>
                <a:rPr lang="en-US" altLang="zh-CN" sz="2160" kern="0" dirty="0">
                  <a:solidFill>
                    <a:prstClr val="white"/>
                  </a:solidFill>
                  <a:latin typeface="微软雅黑" panose="020B0503020204020204" pitchFamily="34" charset="-122"/>
                  <a:ea typeface="微软雅黑" panose="020B0503020204020204" pitchFamily="34" charset="-122"/>
                </a:rPr>
                <a:t>3</a:t>
              </a:r>
              <a:endParaRPr lang="zh-CN" altLang="en-US" sz="2160" kern="0" dirty="0">
                <a:solidFill>
                  <a:prstClr val="white"/>
                </a:solidFill>
                <a:latin typeface="微软雅黑" panose="020B0503020204020204" pitchFamily="34" charset="-122"/>
                <a:ea typeface="微软雅黑" panose="020B0503020204020204" pitchFamily="34" charset="-122"/>
              </a:endParaRPr>
            </a:p>
          </p:txBody>
        </p:sp>
      </p:grpSp>
      <p:grpSp>
        <p:nvGrpSpPr>
          <p:cNvPr id="42" name="组合 41">
            <a:extLst>
              <a:ext uri="{FF2B5EF4-FFF2-40B4-BE49-F238E27FC236}">
                <a16:creationId xmlns:a16="http://schemas.microsoft.com/office/drawing/2014/main" id="{DF01C036-5545-354F-A48F-33C7EC7A003E}"/>
              </a:ext>
            </a:extLst>
          </p:cNvPr>
          <p:cNvGrpSpPr/>
          <p:nvPr/>
        </p:nvGrpSpPr>
        <p:grpSpPr>
          <a:xfrm>
            <a:off x="5168004" y="3428206"/>
            <a:ext cx="2938941" cy="432436"/>
            <a:chOff x="4542755" y="2807493"/>
            <a:chExt cx="2449117" cy="360363"/>
          </a:xfrm>
        </p:grpSpPr>
        <p:sp>
          <p:nvSpPr>
            <p:cNvPr id="43" name="矩形 42">
              <a:extLst>
                <a:ext uri="{FF2B5EF4-FFF2-40B4-BE49-F238E27FC236}">
                  <a16:creationId xmlns:a16="http://schemas.microsoft.com/office/drawing/2014/main" id="{CBF578DD-3B9D-0242-AB3F-AA16CD961FFC}"/>
                </a:ext>
              </a:extLst>
            </p:cNvPr>
            <p:cNvSpPr/>
            <p:nvPr/>
          </p:nvSpPr>
          <p:spPr>
            <a:xfrm>
              <a:off x="4954442" y="2824955"/>
              <a:ext cx="2037430" cy="325437"/>
            </a:xfrm>
            <a:prstGeom prst="rect">
              <a:avLst/>
            </a:prstGeom>
            <a:noFill/>
            <a:ln w="12700" cap="flat" cmpd="sng" algn="ctr">
              <a:noFill/>
              <a:prstDash val="solid"/>
              <a:miter lim="800000"/>
            </a:ln>
            <a:effectLst/>
          </p:spPr>
          <p:txBody>
            <a:bodyPr anchor="ctr"/>
            <a:lstStyle/>
            <a:p>
              <a:pPr defTabSz="1096645">
                <a:lnSpc>
                  <a:spcPct val="120000"/>
                </a:lnSpc>
              </a:pPr>
              <a:r>
                <a:rPr lang="zh-CN" altLang="en-US" sz="2400" b="1" dirty="0">
                  <a:solidFill>
                    <a:prstClr val="black"/>
                  </a:solidFill>
                  <a:latin typeface="微软雅黑" panose="020B0503020204020204" pitchFamily="34" charset="-122"/>
                  <a:ea typeface="微软雅黑" panose="020B0503020204020204" pitchFamily="34" charset="-122"/>
                </a:rPr>
                <a:t>工作进展</a:t>
              </a:r>
            </a:p>
          </p:txBody>
        </p:sp>
        <p:sp>
          <p:nvSpPr>
            <p:cNvPr id="44" name="椭圆 43">
              <a:extLst>
                <a:ext uri="{FF2B5EF4-FFF2-40B4-BE49-F238E27FC236}">
                  <a16:creationId xmlns:a16="http://schemas.microsoft.com/office/drawing/2014/main" id="{5917D5E7-53CB-7B4E-B9CD-AA5A23B8B9C1}"/>
                </a:ext>
              </a:extLst>
            </p:cNvPr>
            <p:cNvSpPr/>
            <p:nvPr/>
          </p:nvSpPr>
          <p:spPr>
            <a:xfrm>
              <a:off x="4542755" y="2807493"/>
              <a:ext cx="360362" cy="360363"/>
            </a:xfrm>
            <a:prstGeom prst="ellipse">
              <a:avLst/>
            </a:prstGeom>
            <a:solidFill>
              <a:schemeClr val="tx2">
                <a:lumMod val="75000"/>
              </a:schemeClr>
            </a:solidFill>
            <a:ln w="38100" cap="flat" cmpd="sng" algn="ctr">
              <a:solidFill>
                <a:sysClr val="window" lastClr="FFFFFF"/>
              </a:solidFill>
              <a:prstDash val="solid"/>
              <a:miter lim="800000"/>
            </a:ln>
            <a:effectLst/>
          </p:spPr>
          <p:txBody>
            <a:bodyPr anchor="ctr"/>
            <a:lstStyle/>
            <a:p>
              <a:pPr algn="ctr" defTabSz="1096645"/>
              <a:r>
                <a:rPr lang="en-US" altLang="zh-CN" sz="2160" kern="0" dirty="0">
                  <a:solidFill>
                    <a:prstClr val="white"/>
                  </a:solidFill>
                  <a:latin typeface="微软雅黑" panose="020B0503020204020204" pitchFamily="34" charset="-122"/>
                  <a:ea typeface="微软雅黑" panose="020B0503020204020204" pitchFamily="34" charset="-122"/>
                </a:rPr>
                <a:t>4</a:t>
              </a:r>
              <a:endParaRPr lang="zh-CN" altLang="en-US" sz="2160" kern="0" dirty="0">
                <a:solidFill>
                  <a:prstClr val="white"/>
                </a:solidFill>
                <a:latin typeface="微软雅黑" panose="020B0503020204020204" pitchFamily="34" charset="-122"/>
                <a:ea typeface="微软雅黑" panose="020B0503020204020204" pitchFamily="34" charset="-122"/>
              </a:endParaRPr>
            </a:p>
          </p:txBody>
        </p:sp>
      </p:grpSp>
      <p:grpSp>
        <p:nvGrpSpPr>
          <p:cNvPr id="45" name="组合 44">
            <a:extLst>
              <a:ext uri="{FF2B5EF4-FFF2-40B4-BE49-F238E27FC236}">
                <a16:creationId xmlns:a16="http://schemas.microsoft.com/office/drawing/2014/main" id="{5C34FAB7-A1E6-1E44-AACB-74B5F36D0B26}"/>
              </a:ext>
            </a:extLst>
          </p:cNvPr>
          <p:cNvGrpSpPr/>
          <p:nvPr/>
        </p:nvGrpSpPr>
        <p:grpSpPr>
          <a:xfrm>
            <a:off x="5168006" y="4306887"/>
            <a:ext cx="3466921" cy="432436"/>
            <a:chOff x="4542755" y="3979068"/>
            <a:chExt cx="2889101" cy="360363"/>
          </a:xfrm>
        </p:grpSpPr>
        <p:sp>
          <p:nvSpPr>
            <p:cNvPr id="46" name="矩形 45">
              <a:extLst>
                <a:ext uri="{FF2B5EF4-FFF2-40B4-BE49-F238E27FC236}">
                  <a16:creationId xmlns:a16="http://schemas.microsoft.com/office/drawing/2014/main" id="{426D164D-4724-644E-AFF5-BF46E61A8A78}"/>
                </a:ext>
              </a:extLst>
            </p:cNvPr>
            <p:cNvSpPr/>
            <p:nvPr/>
          </p:nvSpPr>
          <p:spPr>
            <a:xfrm>
              <a:off x="4949982" y="3996534"/>
              <a:ext cx="2481874" cy="323850"/>
            </a:xfrm>
            <a:prstGeom prst="rect">
              <a:avLst/>
            </a:prstGeom>
            <a:noFill/>
            <a:ln w="12700" cap="flat" cmpd="sng" algn="ctr">
              <a:noFill/>
              <a:prstDash val="solid"/>
              <a:miter lim="800000"/>
            </a:ln>
            <a:effectLst/>
          </p:spPr>
          <p:txBody>
            <a:bodyPr anchor="ct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工作计划</a:t>
              </a:r>
            </a:p>
          </p:txBody>
        </p:sp>
        <p:sp>
          <p:nvSpPr>
            <p:cNvPr id="47" name="椭圆 46">
              <a:extLst>
                <a:ext uri="{FF2B5EF4-FFF2-40B4-BE49-F238E27FC236}">
                  <a16:creationId xmlns:a16="http://schemas.microsoft.com/office/drawing/2014/main" id="{F95B58F6-8C49-AD43-8232-A83E7EF902CF}"/>
                </a:ext>
              </a:extLst>
            </p:cNvPr>
            <p:cNvSpPr/>
            <p:nvPr/>
          </p:nvSpPr>
          <p:spPr>
            <a:xfrm>
              <a:off x="4542755" y="3979068"/>
              <a:ext cx="360362" cy="360363"/>
            </a:xfrm>
            <a:prstGeom prst="ellipse">
              <a:avLst/>
            </a:prstGeom>
            <a:solidFill>
              <a:schemeClr val="tx2">
                <a:lumMod val="75000"/>
              </a:schemeClr>
            </a:solidFill>
            <a:ln w="38100" cap="flat" cmpd="sng" algn="ctr">
              <a:solidFill>
                <a:sysClr val="window" lastClr="FFFFFF"/>
              </a:solidFill>
              <a:prstDash val="solid"/>
              <a:miter lim="800000"/>
            </a:ln>
            <a:effectLst/>
          </p:spPr>
          <p:txBody>
            <a:bodyPr anchor="ctr"/>
            <a:lstStyle/>
            <a:p>
              <a:pPr algn="ctr" defTabSz="1096645"/>
              <a:r>
                <a:rPr lang="en-US" altLang="zh-CN" sz="2160" kern="0" dirty="0">
                  <a:solidFill>
                    <a:prstClr val="white"/>
                  </a:solidFill>
                  <a:latin typeface="微软雅黑" panose="020B0503020204020204" pitchFamily="34" charset="-122"/>
                  <a:ea typeface="微软雅黑" panose="020B0503020204020204" pitchFamily="34" charset="-122"/>
                </a:rPr>
                <a:t>5</a:t>
              </a:r>
              <a:endParaRPr lang="zh-CN" altLang="en-US" sz="2160" kern="0" dirty="0">
                <a:solidFill>
                  <a:prstClr val="white"/>
                </a:solidFill>
                <a:latin typeface="微软雅黑" panose="020B0503020204020204" pitchFamily="34" charset="-122"/>
                <a:ea typeface="微软雅黑" panose="020B0503020204020204" pitchFamily="34" charset="-122"/>
              </a:endParaRPr>
            </a:p>
          </p:txBody>
        </p:sp>
      </p:grpSp>
      <p:grpSp>
        <p:nvGrpSpPr>
          <p:cNvPr id="48" name="组合 47">
            <a:extLst>
              <a:ext uri="{FF2B5EF4-FFF2-40B4-BE49-F238E27FC236}">
                <a16:creationId xmlns:a16="http://schemas.microsoft.com/office/drawing/2014/main" id="{C71C5B3A-4AC4-884E-83F3-9A538B4049A3}"/>
              </a:ext>
            </a:extLst>
          </p:cNvPr>
          <p:cNvGrpSpPr/>
          <p:nvPr/>
        </p:nvGrpSpPr>
        <p:grpSpPr>
          <a:xfrm>
            <a:off x="5168005" y="5185568"/>
            <a:ext cx="3466921" cy="432436"/>
            <a:chOff x="4542755" y="3979068"/>
            <a:chExt cx="2889101" cy="360363"/>
          </a:xfrm>
        </p:grpSpPr>
        <p:sp>
          <p:nvSpPr>
            <p:cNvPr id="49" name="矩形 48">
              <a:extLst>
                <a:ext uri="{FF2B5EF4-FFF2-40B4-BE49-F238E27FC236}">
                  <a16:creationId xmlns:a16="http://schemas.microsoft.com/office/drawing/2014/main" id="{D23EA55A-DFCB-E543-B30C-F955CEE82331}"/>
                </a:ext>
              </a:extLst>
            </p:cNvPr>
            <p:cNvSpPr/>
            <p:nvPr/>
          </p:nvSpPr>
          <p:spPr>
            <a:xfrm>
              <a:off x="4949982" y="3996534"/>
              <a:ext cx="2481874" cy="323850"/>
            </a:xfrm>
            <a:prstGeom prst="rect">
              <a:avLst/>
            </a:prstGeom>
            <a:noFill/>
            <a:ln w="12700" cap="flat" cmpd="sng" algn="ctr">
              <a:noFill/>
              <a:prstDash val="solid"/>
              <a:miter lim="800000"/>
            </a:ln>
            <a:effectLst/>
          </p:spPr>
          <p:txBody>
            <a:bodyPr anchor="ct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参考文献</a:t>
              </a:r>
            </a:p>
          </p:txBody>
        </p:sp>
        <p:sp>
          <p:nvSpPr>
            <p:cNvPr id="50" name="椭圆 49">
              <a:extLst>
                <a:ext uri="{FF2B5EF4-FFF2-40B4-BE49-F238E27FC236}">
                  <a16:creationId xmlns:a16="http://schemas.microsoft.com/office/drawing/2014/main" id="{15FEDC5A-FC00-9340-9057-D074E957BA98}"/>
                </a:ext>
              </a:extLst>
            </p:cNvPr>
            <p:cNvSpPr/>
            <p:nvPr/>
          </p:nvSpPr>
          <p:spPr>
            <a:xfrm>
              <a:off x="4542755" y="3979068"/>
              <a:ext cx="360362" cy="360363"/>
            </a:xfrm>
            <a:prstGeom prst="ellipse">
              <a:avLst/>
            </a:prstGeom>
            <a:solidFill>
              <a:schemeClr val="tx2">
                <a:lumMod val="75000"/>
              </a:schemeClr>
            </a:solidFill>
            <a:ln w="38100" cap="flat" cmpd="sng" algn="ctr">
              <a:solidFill>
                <a:sysClr val="window" lastClr="FFFFFF"/>
              </a:solidFill>
              <a:prstDash val="solid"/>
              <a:miter lim="800000"/>
            </a:ln>
            <a:effectLst/>
          </p:spPr>
          <p:txBody>
            <a:bodyPr anchor="ctr"/>
            <a:lstStyle/>
            <a:p>
              <a:pPr algn="ctr" defTabSz="1096645"/>
              <a:r>
                <a:rPr lang="en-US" altLang="zh-CN" sz="2160" kern="0" dirty="0">
                  <a:solidFill>
                    <a:prstClr val="white"/>
                  </a:solidFill>
                  <a:latin typeface="微软雅黑" panose="020B0503020204020204" pitchFamily="34" charset="-122"/>
                  <a:ea typeface="微软雅黑" panose="020B0503020204020204" pitchFamily="34" charset="-122"/>
                </a:rPr>
                <a:t>6</a:t>
              </a:r>
              <a:endParaRPr lang="zh-CN" altLang="en-US" sz="2160" kern="0" dirty="0">
                <a:solidFill>
                  <a:prstClr val="white"/>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100" advClick="0" advTm="9500">
        <p14:switch dir="r"/>
      </p:transition>
    </mc:Choice>
    <mc:Fallback xmlns="">
      <p:transition spd="slow" advClick="0" advTm="95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网络分析</a:t>
              </a:r>
            </a:p>
          </p:txBody>
        </p:sp>
      </p:grpSp>
      <p:sp>
        <p:nvSpPr>
          <p:cNvPr id="2" name="Rectangle 5">
            <a:extLst>
              <a:ext uri="{FF2B5EF4-FFF2-40B4-BE49-F238E27FC236}">
                <a16:creationId xmlns:a16="http://schemas.microsoft.com/office/drawing/2014/main" id="{CE1D9B40-376F-AB4B-B6A8-34DFB584BA91}"/>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6">
            <a:extLst>
              <a:ext uri="{FF2B5EF4-FFF2-40B4-BE49-F238E27FC236}">
                <a16:creationId xmlns:a16="http://schemas.microsoft.com/office/drawing/2014/main" id="{1DAA87F8-7DB0-F74F-B46F-B53763CDFCC3}"/>
              </a:ext>
            </a:extLst>
          </p:cNvPr>
          <p:cNvSpPr>
            <a:spLocks noChangeArrowheads="1"/>
          </p:cNvSpPr>
          <p:nvPr/>
        </p:nvSpPr>
        <p:spPr bwMode="auto">
          <a:xfrm>
            <a:off x="0" y="7518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7">
            <a:extLst>
              <a:ext uri="{FF2B5EF4-FFF2-40B4-BE49-F238E27FC236}">
                <a16:creationId xmlns:a16="http://schemas.microsoft.com/office/drawing/2014/main" id="{BFC950E3-B1B4-0540-80CE-3877B33AEB32}"/>
              </a:ext>
            </a:extLst>
          </p:cNvPr>
          <p:cNvSpPr>
            <a:spLocks noChangeArrowheads="1"/>
          </p:cNvSpPr>
          <p:nvPr/>
        </p:nvSpPr>
        <p:spPr bwMode="auto">
          <a:xfrm>
            <a:off x="0" y="10998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8">
            <a:extLst>
              <a:ext uri="{FF2B5EF4-FFF2-40B4-BE49-F238E27FC236}">
                <a16:creationId xmlns:a16="http://schemas.microsoft.com/office/drawing/2014/main" id="{2E216310-70E1-064F-98EB-E8BBA258FB0F}"/>
              </a:ext>
            </a:extLst>
          </p:cNvPr>
          <p:cNvSpPr>
            <a:spLocks noChangeArrowheads="1"/>
          </p:cNvSpPr>
          <p:nvPr/>
        </p:nvSpPr>
        <p:spPr bwMode="auto">
          <a:xfrm>
            <a:off x="0" y="14541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3" name="图片 12">
            <a:extLst>
              <a:ext uri="{FF2B5EF4-FFF2-40B4-BE49-F238E27FC236}">
                <a16:creationId xmlns:a16="http://schemas.microsoft.com/office/drawing/2014/main" id="{6EF3B2CF-DD03-CA4E-9D36-14F5273A65C4}"/>
              </a:ext>
            </a:extLst>
          </p:cNvPr>
          <p:cNvPicPr>
            <a:picLocks noChangeAspect="1"/>
          </p:cNvPicPr>
          <p:nvPr/>
        </p:nvPicPr>
        <p:blipFill>
          <a:blip r:embed="rId3"/>
          <a:stretch>
            <a:fillRect/>
          </a:stretch>
        </p:blipFill>
        <p:spPr>
          <a:xfrm>
            <a:off x="3289852" y="784487"/>
            <a:ext cx="6307561" cy="5519116"/>
          </a:xfrm>
          <a:prstGeom prst="rect">
            <a:avLst/>
          </a:prstGeom>
        </p:spPr>
      </p:pic>
    </p:spTree>
    <p:extLst>
      <p:ext uri="{BB962C8B-B14F-4D97-AF65-F5344CB8AC3E}">
        <p14:creationId xmlns:p14="http://schemas.microsoft.com/office/powerpoint/2010/main" val="1176764614"/>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下一步工作</a:t>
              </a:r>
            </a:p>
          </p:txBody>
        </p:sp>
      </p:grpSp>
      <p:sp>
        <p:nvSpPr>
          <p:cNvPr id="2" name="Rectangle 5">
            <a:extLst>
              <a:ext uri="{FF2B5EF4-FFF2-40B4-BE49-F238E27FC236}">
                <a16:creationId xmlns:a16="http://schemas.microsoft.com/office/drawing/2014/main" id="{CE1D9B40-376F-AB4B-B6A8-34DFB584BA91}"/>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6">
            <a:extLst>
              <a:ext uri="{FF2B5EF4-FFF2-40B4-BE49-F238E27FC236}">
                <a16:creationId xmlns:a16="http://schemas.microsoft.com/office/drawing/2014/main" id="{1DAA87F8-7DB0-F74F-B46F-B53763CDFCC3}"/>
              </a:ext>
            </a:extLst>
          </p:cNvPr>
          <p:cNvSpPr>
            <a:spLocks noChangeArrowheads="1"/>
          </p:cNvSpPr>
          <p:nvPr/>
        </p:nvSpPr>
        <p:spPr bwMode="auto">
          <a:xfrm>
            <a:off x="0" y="7518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7">
            <a:extLst>
              <a:ext uri="{FF2B5EF4-FFF2-40B4-BE49-F238E27FC236}">
                <a16:creationId xmlns:a16="http://schemas.microsoft.com/office/drawing/2014/main" id="{BFC950E3-B1B4-0540-80CE-3877B33AEB32}"/>
              </a:ext>
            </a:extLst>
          </p:cNvPr>
          <p:cNvSpPr>
            <a:spLocks noChangeArrowheads="1"/>
          </p:cNvSpPr>
          <p:nvPr/>
        </p:nvSpPr>
        <p:spPr bwMode="auto">
          <a:xfrm>
            <a:off x="0" y="10998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8">
            <a:extLst>
              <a:ext uri="{FF2B5EF4-FFF2-40B4-BE49-F238E27FC236}">
                <a16:creationId xmlns:a16="http://schemas.microsoft.com/office/drawing/2014/main" id="{2E216310-70E1-064F-98EB-E8BBA258FB0F}"/>
              </a:ext>
            </a:extLst>
          </p:cNvPr>
          <p:cNvSpPr>
            <a:spLocks noChangeArrowheads="1"/>
          </p:cNvSpPr>
          <p:nvPr/>
        </p:nvSpPr>
        <p:spPr bwMode="auto">
          <a:xfrm>
            <a:off x="0" y="14541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矩形 13">
            <a:extLst>
              <a:ext uri="{FF2B5EF4-FFF2-40B4-BE49-F238E27FC236}">
                <a16:creationId xmlns:a16="http://schemas.microsoft.com/office/drawing/2014/main" id="{D5E59CAE-0129-D348-98DC-0ABED70B47BA}"/>
              </a:ext>
            </a:extLst>
          </p:cNvPr>
          <p:cNvSpPr/>
          <p:nvPr/>
        </p:nvSpPr>
        <p:spPr>
          <a:xfrm>
            <a:off x="1718926" y="1492557"/>
            <a:ext cx="8213514" cy="4203074"/>
          </a:xfrm>
          <a:prstGeom prst="rect">
            <a:avLst/>
          </a:prstGeom>
        </p:spPr>
        <p:txBody>
          <a:bodyPr wrap="square">
            <a:spAutoFit/>
          </a:bodyPr>
          <a:lstStyle/>
          <a:p>
            <a:pPr indent="266700" algn="just">
              <a:lnSpc>
                <a:spcPct val="150000"/>
              </a:lnSpc>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绘制合理的网络，在得到网络后，在对共现网络进行分析。</a:t>
            </a:r>
          </a:p>
          <a:p>
            <a:pPr algn="just">
              <a:lnSpc>
                <a:spcPct val="150000"/>
              </a:lnSpc>
              <a:spcAft>
                <a:spcPts val="0"/>
              </a:spcAft>
            </a:pPr>
            <a:r>
              <a:rPr lang="en-US" altLang="zh-CN" kern="100" dirty="0">
                <a:latin typeface="Calibri" panose="020F0502020204030204" pitchFamily="34" charset="0"/>
                <a:ea typeface="宋体" panose="02010600030101010101" pitchFamily="2" charset="-122"/>
                <a:cs typeface="Times New Roman" panose="02020603050405020304" pitchFamily="18" charset="0"/>
              </a:rPr>
              <a:t>1</a:t>
            </a:r>
            <a:r>
              <a:rPr lang="zh-CN" altLang="en-US" kern="100" dirty="0">
                <a:latin typeface="Calibri" panose="020F0502020204030204" pitchFamily="34" charset="0"/>
                <a:ea typeface="宋体" panose="02010600030101010101" pitchFamily="2" charset="-122"/>
                <a:cs typeface="Times New Roman" panose="02020603050405020304" pitchFamily="18" charset="0"/>
              </a:rPr>
              <a:t>、</a:t>
            </a:r>
            <a:r>
              <a:rPr lang="zh-CN" altLang="zh-CN" kern="100" dirty="0">
                <a:latin typeface="Calibri" panose="020F0502020204030204" pitchFamily="34" charset="0"/>
                <a:ea typeface="宋体" panose="02010600030101010101" pitchFamily="2" charset="-122"/>
                <a:cs typeface="Times New Roman" panose="02020603050405020304" pitchFamily="18" charset="0"/>
              </a:rPr>
              <a:t>频率分布分析，</a:t>
            </a:r>
            <a:r>
              <a:rPr lang="zh-CN" altLang="en-US" kern="100" dirty="0">
                <a:latin typeface="Calibri" panose="020F0502020204030204" pitchFamily="34" charset="0"/>
                <a:ea typeface="宋体" panose="02010600030101010101" pitchFamily="2" charset="-122"/>
                <a:cs typeface="Times New Roman" panose="02020603050405020304" pitchFamily="18" charset="0"/>
              </a:rPr>
              <a:t>对</a:t>
            </a:r>
            <a:r>
              <a:rPr lang="zh-CN" altLang="zh-CN" kern="100" dirty="0">
                <a:latin typeface="Calibri" panose="020F0502020204030204" pitchFamily="34" charset="0"/>
                <a:ea typeface="宋体" panose="02010600030101010101" pitchFamily="2" charset="-122"/>
                <a:cs typeface="Times New Roman" panose="02020603050405020304" pitchFamily="18" charset="0"/>
              </a:rPr>
              <a:t>用药频率分析，从中看到用药的频次，频率，累积频率等，初步了解用药情况。</a:t>
            </a:r>
            <a:endParaRPr lang="en-US" altLang="zh-CN" kern="100" dirty="0">
              <a:latin typeface="Calibri" panose="020F0502020204030204" pitchFamily="34" charset="0"/>
              <a:ea typeface="宋体" panose="02010600030101010101" pitchFamily="2" charset="-122"/>
              <a:cs typeface="Times New Roman" panose="02020603050405020304" pitchFamily="18" charset="0"/>
            </a:endParaRPr>
          </a:p>
          <a:p>
            <a:pPr algn="just">
              <a:lnSpc>
                <a:spcPct val="150000"/>
              </a:lnSpc>
              <a:spcAft>
                <a:spcPts val="0"/>
              </a:spcAft>
            </a:pPr>
            <a:r>
              <a:rPr lang="en-US" altLang="zh-CN" kern="100" dirty="0">
                <a:latin typeface="Calibri" panose="020F0502020204030204" pitchFamily="34" charset="0"/>
                <a:ea typeface="宋体" panose="02010600030101010101" pitchFamily="2" charset="-122"/>
                <a:cs typeface="Times New Roman" panose="02020603050405020304" pitchFamily="18" charset="0"/>
              </a:rPr>
              <a:t>2</a:t>
            </a:r>
            <a:r>
              <a:rPr lang="zh-CN" altLang="zh-CN" kern="100" dirty="0">
                <a:latin typeface="Calibri" panose="020F0502020204030204" pitchFamily="34" charset="0"/>
                <a:ea typeface="宋体" panose="02010600030101010101" pitchFamily="2" charset="-122"/>
                <a:cs typeface="Times New Roman" panose="02020603050405020304" pitchFamily="18" charset="0"/>
              </a:rPr>
              <a:t>、关联规则分析。做出关联规则图，数据整理</a:t>
            </a:r>
            <a:r>
              <a:rPr lang="zh-CN" altLang="en-US" kern="100" dirty="0">
                <a:latin typeface="Calibri" panose="020F0502020204030204" pitchFamily="34" charset="0"/>
                <a:ea typeface="宋体" panose="02010600030101010101" pitchFamily="2" charset="-122"/>
                <a:cs typeface="Times New Roman" panose="02020603050405020304" pitchFamily="18" charset="0"/>
              </a:rPr>
              <a:t>后</a:t>
            </a:r>
            <a:r>
              <a:rPr lang="zh-CN" altLang="zh-CN" kern="100" dirty="0">
                <a:latin typeface="Calibri" panose="020F0502020204030204" pitchFamily="34" charset="0"/>
                <a:ea typeface="宋体" panose="02010600030101010101" pitchFamily="2" charset="-122"/>
                <a:cs typeface="Times New Roman" panose="02020603050405020304" pitchFamily="18" charset="0"/>
              </a:rPr>
              <a:t>得到二阶关联规则、三阶关联规则和四阶关联规则。</a:t>
            </a:r>
          </a:p>
          <a:p>
            <a:pPr algn="just">
              <a:lnSpc>
                <a:spcPct val="150000"/>
              </a:lnSpc>
              <a:spcAft>
                <a:spcPts val="0"/>
              </a:spcAft>
            </a:pPr>
            <a:r>
              <a:rPr lang="en-US" altLang="zh-CN" kern="100" dirty="0">
                <a:latin typeface="Calibri" panose="020F0502020204030204" pitchFamily="34" charset="0"/>
                <a:ea typeface="宋体" panose="02010600030101010101" pitchFamily="2" charset="-122"/>
                <a:cs typeface="Times New Roman" panose="02020603050405020304" pitchFamily="18" charset="0"/>
              </a:rPr>
              <a:t>3</a:t>
            </a:r>
            <a:r>
              <a:rPr lang="zh-CN" altLang="zh-CN" kern="100" dirty="0">
                <a:latin typeface="Calibri" panose="020F0502020204030204" pitchFamily="34" charset="0"/>
                <a:ea typeface="宋体" panose="02010600030101010101" pitchFamily="2" charset="-122"/>
                <a:cs typeface="Times New Roman" panose="02020603050405020304" pitchFamily="18" charset="0"/>
              </a:rPr>
              <a:t>、因子分析。需要做</a:t>
            </a:r>
            <a:r>
              <a:rPr lang="en-US" altLang="zh-CN" kern="100" dirty="0">
                <a:latin typeface="Calibri" panose="020F0502020204030204" pitchFamily="34" charset="0"/>
                <a:ea typeface="宋体" panose="02010600030101010101" pitchFamily="2" charset="-122"/>
                <a:cs typeface="Times New Roman" panose="02020603050405020304" pitchFamily="18" charset="0"/>
              </a:rPr>
              <a:t>KMO</a:t>
            </a:r>
            <a:r>
              <a:rPr lang="zh-CN" altLang="zh-CN" kern="100" dirty="0">
                <a:latin typeface="Calibri" panose="020F0502020204030204" pitchFamily="34" charset="0"/>
                <a:ea typeface="宋体" panose="02010600030101010101" pitchFamily="2" charset="-122"/>
                <a:cs typeface="Times New Roman" panose="02020603050405020304" pitchFamily="18" charset="0"/>
              </a:rPr>
              <a:t>和巴特利特检验</a:t>
            </a:r>
            <a:r>
              <a:rPr lang="zh-CN" altLang="en-US" kern="100" dirty="0">
                <a:latin typeface="Calibri" panose="020F0502020204030204" pitchFamily="34" charset="0"/>
                <a:ea typeface="宋体" panose="02010600030101010101" pitchFamily="2" charset="-122"/>
                <a:cs typeface="Times New Roman" panose="02020603050405020304" pitchFamily="18" charset="0"/>
              </a:rPr>
              <a:t>，</a:t>
            </a:r>
            <a:r>
              <a:rPr lang="zh-CN" altLang="zh-CN" kern="100" dirty="0">
                <a:latin typeface="Calibri" panose="020F0502020204030204" pitchFamily="34" charset="0"/>
                <a:ea typeface="宋体" panose="02010600030101010101" pitchFamily="2" charset="-122"/>
                <a:cs typeface="Times New Roman" panose="02020603050405020304" pitchFamily="18" charset="0"/>
              </a:rPr>
              <a:t>做因子分析</a:t>
            </a:r>
            <a:r>
              <a:rPr lang="zh-CN" altLang="en-US" kern="100" dirty="0">
                <a:latin typeface="Calibri" panose="020F0502020204030204" pitchFamily="34" charset="0"/>
                <a:ea typeface="宋体" panose="02010600030101010101" pitchFamily="2" charset="-122"/>
                <a:cs typeface="Times New Roman" panose="02020603050405020304" pitchFamily="18" charset="0"/>
              </a:rPr>
              <a:t>。对</a:t>
            </a:r>
            <a:r>
              <a:rPr lang="zh-CN" altLang="zh-CN" kern="100" dirty="0">
                <a:latin typeface="Calibri" panose="020F0502020204030204" pitchFamily="34" charset="0"/>
                <a:ea typeface="宋体" panose="02010600030101010101" pitchFamily="2" charset="-122"/>
                <a:cs typeface="Times New Roman" panose="02020603050405020304" pitchFamily="18" charset="0"/>
              </a:rPr>
              <a:t>药物</a:t>
            </a:r>
            <a:r>
              <a:rPr lang="zh-CN" altLang="en-US" kern="100" dirty="0">
                <a:latin typeface="Calibri" panose="020F0502020204030204" pitchFamily="34" charset="0"/>
                <a:ea typeface="宋体" panose="02010600030101010101" pitchFamily="2" charset="-122"/>
                <a:cs typeface="Times New Roman" panose="02020603050405020304" pitchFamily="18" charset="0"/>
              </a:rPr>
              <a:t>成分</a:t>
            </a:r>
            <a:r>
              <a:rPr lang="zh-CN" altLang="zh-CN" kern="100" dirty="0">
                <a:latin typeface="Calibri" panose="020F0502020204030204" pitchFamily="34" charset="0"/>
                <a:ea typeface="宋体" panose="02010600030101010101" pitchFamily="2" charset="-122"/>
                <a:cs typeface="Times New Roman" panose="02020603050405020304" pitchFamily="18" charset="0"/>
              </a:rPr>
              <a:t>进行总结。</a:t>
            </a:r>
          </a:p>
          <a:p>
            <a:pPr algn="just">
              <a:lnSpc>
                <a:spcPct val="150000"/>
              </a:lnSpc>
            </a:pPr>
            <a:r>
              <a:rPr lang="en-US" altLang="zh-CN" kern="100" dirty="0">
                <a:latin typeface="Calibri" panose="020F0502020204030204" pitchFamily="34" charset="0"/>
                <a:ea typeface="宋体" panose="02010600030101010101" pitchFamily="2" charset="-122"/>
                <a:cs typeface="Times New Roman" panose="02020603050405020304" pitchFamily="18" charset="0"/>
              </a:rPr>
              <a:t>4</a:t>
            </a:r>
            <a:r>
              <a:rPr lang="zh-CN" altLang="zh-CN" kern="100" dirty="0">
                <a:latin typeface="Calibri" panose="020F0502020204030204" pitchFamily="34" charset="0"/>
                <a:ea typeface="宋体" panose="02010600030101010101" pitchFamily="2" charset="-122"/>
                <a:cs typeface="Times New Roman" panose="02020603050405020304" pitchFamily="18" charset="0"/>
              </a:rPr>
              <a:t>、聚类分析。</a:t>
            </a:r>
            <a:endParaRPr lang="en-US" altLang="zh-CN" kern="100" dirty="0">
              <a:latin typeface="Calibri" panose="020F0502020204030204" pitchFamily="34" charset="0"/>
              <a:ea typeface="宋体" panose="02010600030101010101" pitchFamily="2" charset="-122"/>
              <a:cs typeface="Times New Roman" panose="02020603050405020304" pitchFamily="18" charset="0"/>
            </a:endParaRPr>
          </a:p>
          <a:p>
            <a:pPr algn="just">
              <a:lnSpc>
                <a:spcPct val="150000"/>
              </a:lnSpc>
            </a:pPr>
            <a:r>
              <a:rPr lang="en-US" altLang="zh-CN" kern="100" dirty="0">
                <a:latin typeface="Calibri" panose="020F0502020204030204" pitchFamily="34" charset="0"/>
                <a:ea typeface="宋体" panose="02010600030101010101" pitchFamily="2" charset="-122"/>
                <a:cs typeface="Times New Roman" panose="02020603050405020304" pitchFamily="18" charset="0"/>
              </a:rPr>
              <a:t>5</a:t>
            </a:r>
            <a:r>
              <a:rPr lang="zh-CN" altLang="en-US" kern="100" dirty="0">
                <a:latin typeface="Calibri" panose="020F0502020204030204" pitchFamily="34" charset="0"/>
                <a:ea typeface="宋体" panose="02010600030101010101" pitchFamily="2" charset="-122"/>
                <a:cs typeface="Times New Roman" panose="02020603050405020304" pitchFamily="18" charset="0"/>
              </a:rPr>
              <a:t>、</a:t>
            </a:r>
            <a:r>
              <a:rPr lang="zh-CN" altLang="zh-CN" kern="100" dirty="0">
                <a:latin typeface="Calibri" panose="020F0502020204030204" pitchFamily="34" charset="0"/>
                <a:ea typeface="宋体" panose="02010600030101010101" pitchFamily="2" charset="-122"/>
                <a:cs typeface="Times New Roman" panose="02020603050405020304" pitchFamily="18" charset="0"/>
              </a:rPr>
              <a:t>复杂网络分析。</a:t>
            </a:r>
            <a:r>
              <a:rPr lang="zh-CN" altLang="en-US" kern="100" dirty="0">
                <a:latin typeface="Calibri" panose="020F0502020204030204" pitchFamily="34" charset="0"/>
                <a:ea typeface="宋体" panose="02010600030101010101" pitchFamily="2" charset="-122"/>
                <a:cs typeface="Times New Roman" panose="02020603050405020304" pitchFamily="18" charset="0"/>
              </a:rPr>
              <a:t>对上述网络进行分析，</a:t>
            </a:r>
            <a:r>
              <a:rPr lang="zh-CN" altLang="zh-CN" kern="100" dirty="0">
                <a:latin typeface="Calibri" panose="020F0502020204030204" pitchFamily="34" charset="0"/>
                <a:ea typeface="宋体" panose="02010600030101010101" pitchFamily="2" charset="-122"/>
                <a:cs typeface="Times New Roman" panose="02020603050405020304" pitchFamily="18" charset="0"/>
              </a:rPr>
              <a:t>用节点重要性分析方法，分析度中心性，</a:t>
            </a:r>
            <a:r>
              <a:rPr lang="en-US" altLang="zh-CN" kern="100" dirty="0">
                <a:latin typeface="Calibri" panose="020F0502020204030204" pitchFamily="34" charset="0"/>
                <a:ea typeface="宋体" panose="02010600030101010101" pitchFamily="2" charset="-122"/>
                <a:cs typeface="Times New Roman" panose="02020603050405020304" pitchFamily="18" charset="0"/>
              </a:rPr>
              <a:t>k-</a:t>
            </a:r>
            <a:r>
              <a:rPr lang="zh-CN" altLang="zh-CN" kern="100" dirty="0">
                <a:latin typeface="Calibri" panose="020F0502020204030204" pitchFamily="34" charset="0"/>
                <a:ea typeface="宋体" panose="02010600030101010101" pitchFamily="2" charset="-122"/>
                <a:cs typeface="Times New Roman" panose="02020603050405020304" pitchFamily="18" charset="0"/>
              </a:rPr>
              <a:t>核分解等等，发现一些关键的药材。还可以使用社团检测的方法，发现方剂组合规律。</a:t>
            </a:r>
          </a:p>
        </p:txBody>
      </p:sp>
    </p:spTree>
    <p:extLst>
      <p:ext uri="{BB962C8B-B14F-4D97-AF65-F5344CB8AC3E}">
        <p14:creationId xmlns:p14="http://schemas.microsoft.com/office/powerpoint/2010/main" val="3532431559"/>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参考文献</a:t>
              </a:r>
            </a:p>
          </p:txBody>
        </p:sp>
      </p:grpSp>
      <p:sp>
        <p:nvSpPr>
          <p:cNvPr id="2" name="Rectangle 5">
            <a:extLst>
              <a:ext uri="{FF2B5EF4-FFF2-40B4-BE49-F238E27FC236}">
                <a16:creationId xmlns:a16="http://schemas.microsoft.com/office/drawing/2014/main" id="{CE1D9B40-376F-AB4B-B6A8-34DFB584BA91}"/>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6">
            <a:extLst>
              <a:ext uri="{FF2B5EF4-FFF2-40B4-BE49-F238E27FC236}">
                <a16:creationId xmlns:a16="http://schemas.microsoft.com/office/drawing/2014/main" id="{1DAA87F8-7DB0-F74F-B46F-B53763CDFCC3}"/>
              </a:ext>
            </a:extLst>
          </p:cNvPr>
          <p:cNvSpPr>
            <a:spLocks noChangeArrowheads="1"/>
          </p:cNvSpPr>
          <p:nvPr/>
        </p:nvSpPr>
        <p:spPr bwMode="auto">
          <a:xfrm>
            <a:off x="0" y="7518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7">
            <a:extLst>
              <a:ext uri="{FF2B5EF4-FFF2-40B4-BE49-F238E27FC236}">
                <a16:creationId xmlns:a16="http://schemas.microsoft.com/office/drawing/2014/main" id="{BFC950E3-B1B4-0540-80CE-3877B33AEB32}"/>
              </a:ext>
            </a:extLst>
          </p:cNvPr>
          <p:cNvSpPr>
            <a:spLocks noChangeArrowheads="1"/>
          </p:cNvSpPr>
          <p:nvPr/>
        </p:nvSpPr>
        <p:spPr bwMode="auto">
          <a:xfrm>
            <a:off x="0" y="10998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8">
            <a:extLst>
              <a:ext uri="{FF2B5EF4-FFF2-40B4-BE49-F238E27FC236}">
                <a16:creationId xmlns:a16="http://schemas.microsoft.com/office/drawing/2014/main" id="{2E216310-70E1-064F-98EB-E8BBA258FB0F}"/>
              </a:ext>
            </a:extLst>
          </p:cNvPr>
          <p:cNvSpPr>
            <a:spLocks noChangeArrowheads="1"/>
          </p:cNvSpPr>
          <p:nvPr/>
        </p:nvSpPr>
        <p:spPr bwMode="auto">
          <a:xfrm>
            <a:off x="0" y="14541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矩形 13">
            <a:extLst>
              <a:ext uri="{FF2B5EF4-FFF2-40B4-BE49-F238E27FC236}">
                <a16:creationId xmlns:a16="http://schemas.microsoft.com/office/drawing/2014/main" id="{D5E59CAE-0129-D348-98DC-0ABED70B47BA}"/>
              </a:ext>
            </a:extLst>
          </p:cNvPr>
          <p:cNvSpPr/>
          <p:nvPr/>
        </p:nvSpPr>
        <p:spPr>
          <a:xfrm>
            <a:off x="978927" y="1130103"/>
            <a:ext cx="10234145" cy="4616648"/>
          </a:xfrm>
          <a:prstGeom prst="rect">
            <a:avLst/>
          </a:prstGeom>
        </p:spPr>
        <p:txBody>
          <a:bodyPr wrap="square">
            <a:spAutoFit/>
          </a:bodyPr>
          <a:lstStyle/>
          <a:p>
            <a:r>
              <a:rPr lang="en-US" altLang="zh-CN" sz="1400" dirty="0">
                <a:latin typeface="SimSun" panose="02010600030101010101" pitchFamily="2" charset="-122"/>
                <a:ea typeface="SimSun" panose="02010600030101010101" pitchFamily="2" charset="-122"/>
              </a:rPr>
              <a:t>[1]</a:t>
            </a:r>
            <a:r>
              <a:rPr lang="zh-CN" altLang="zh-CN" sz="1400" dirty="0">
                <a:latin typeface="SimSun" panose="02010600030101010101" pitchFamily="2" charset="-122"/>
                <a:ea typeface="SimSun" panose="02010600030101010101" pitchFamily="2" charset="-122"/>
              </a:rPr>
              <a:t>于航</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师伟</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王怡斐</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赵晓晓</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徐丽</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李伟</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张润顺</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李思毅</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基于数据挖掘的中医药治疗子宫腺肌病用药规律研究</a:t>
            </a:r>
            <a:r>
              <a:rPr lang="en-US" altLang="zh-CN" sz="1400" dirty="0">
                <a:latin typeface="SimSun" panose="02010600030101010101" pitchFamily="2" charset="-122"/>
                <a:ea typeface="SimSun" panose="02010600030101010101" pitchFamily="2" charset="-122"/>
              </a:rPr>
              <a:t>[J/OL].</a:t>
            </a:r>
            <a:r>
              <a:rPr lang="zh-CN" altLang="zh-CN" sz="1400" dirty="0">
                <a:latin typeface="SimSun" panose="02010600030101010101" pitchFamily="2" charset="-122"/>
                <a:ea typeface="SimSun" panose="02010600030101010101" pitchFamily="2" charset="-122"/>
              </a:rPr>
              <a:t>世界科学技术</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中医药现代化</a:t>
            </a:r>
            <a:r>
              <a:rPr lang="en-US" altLang="zh-CN" sz="1400" dirty="0">
                <a:latin typeface="SimSun" panose="02010600030101010101" pitchFamily="2" charset="-122"/>
                <a:ea typeface="SimSun" panose="02010600030101010101" pitchFamily="2" charset="-122"/>
              </a:rPr>
              <a:t>:1-7[2020-03-29].http://</a:t>
            </a:r>
            <a:r>
              <a:rPr lang="en-US" altLang="zh-CN" sz="1400" dirty="0" err="1">
                <a:latin typeface="SimSun" panose="02010600030101010101" pitchFamily="2" charset="-122"/>
                <a:ea typeface="SimSun" panose="02010600030101010101" pitchFamily="2" charset="-122"/>
              </a:rPr>
              <a:t>kns.cnki.net</a:t>
            </a:r>
            <a:r>
              <a:rPr lang="en-US" altLang="zh-CN" sz="1400" dirty="0">
                <a:latin typeface="SimSun" panose="02010600030101010101" pitchFamily="2" charset="-122"/>
                <a:ea typeface="SimSun" panose="02010600030101010101" pitchFamily="2" charset="-122"/>
              </a:rPr>
              <a:t>/</a:t>
            </a:r>
            <a:r>
              <a:rPr lang="en-US" altLang="zh-CN" sz="1400" dirty="0" err="1">
                <a:latin typeface="SimSun" panose="02010600030101010101" pitchFamily="2" charset="-122"/>
                <a:ea typeface="SimSun" panose="02010600030101010101" pitchFamily="2" charset="-122"/>
              </a:rPr>
              <a:t>kcms</a:t>
            </a:r>
            <a:r>
              <a:rPr lang="en-US" altLang="zh-CN" sz="1400" dirty="0">
                <a:latin typeface="SimSun" panose="02010600030101010101" pitchFamily="2" charset="-122"/>
                <a:ea typeface="SimSun" panose="02010600030101010101" pitchFamily="2" charset="-122"/>
              </a:rPr>
              <a:t>/detail/11.5699.r.20200320.1410.060.html.  </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[2]</a:t>
            </a:r>
            <a:r>
              <a:rPr lang="zh-CN" altLang="zh-CN" sz="1400" dirty="0">
                <a:latin typeface="SimSun" panose="02010600030101010101" pitchFamily="2" charset="-122"/>
                <a:ea typeface="SimSun" panose="02010600030101010101" pitchFamily="2" charset="-122"/>
              </a:rPr>
              <a:t>胡海殷</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季昭臣</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王虎城</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金鑫瑶</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李楠</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王可仪</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杨丰文</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庞稳泰</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王辉</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李先涛</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张俊华</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基于复杂网络分析中医药治疗实热火毒证的用药规律</a:t>
            </a:r>
            <a:r>
              <a:rPr lang="en-US" altLang="zh-CN" sz="1400" dirty="0">
                <a:latin typeface="SimSun" panose="02010600030101010101" pitchFamily="2" charset="-122"/>
                <a:ea typeface="SimSun" panose="02010600030101010101" pitchFamily="2" charset="-122"/>
              </a:rPr>
              <a:t>[J].</a:t>
            </a:r>
            <a:r>
              <a:rPr lang="zh-CN" altLang="zh-CN" sz="1400" dirty="0">
                <a:latin typeface="SimSun" panose="02010600030101010101" pitchFamily="2" charset="-122"/>
                <a:ea typeface="SimSun" panose="02010600030101010101" pitchFamily="2" charset="-122"/>
              </a:rPr>
              <a:t>中国循证医学杂志</a:t>
            </a:r>
            <a:r>
              <a:rPr lang="en-US" altLang="zh-CN" sz="1400" dirty="0">
                <a:latin typeface="SimSun" panose="02010600030101010101" pitchFamily="2" charset="-122"/>
                <a:ea typeface="SimSun" panose="02010600030101010101" pitchFamily="2" charset="-122"/>
              </a:rPr>
              <a:t>,2020,20(02):186-190. </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[3]</a:t>
            </a:r>
            <a:r>
              <a:rPr lang="zh-CN" altLang="zh-CN" sz="1400" dirty="0">
                <a:latin typeface="SimSun" panose="02010600030101010101" pitchFamily="2" charset="-122"/>
                <a:ea typeface="SimSun" panose="02010600030101010101" pitchFamily="2" charset="-122"/>
              </a:rPr>
              <a:t>陈小波</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虞立</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应雨棋</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于哲轩</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许守超</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李晓红</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金伟锋</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基于复杂网络的冠心病方剂配伍规律的研究</a:t>
            </a:r>
            <a:r>
              <a:rPr lang="en-US" altLang="zh-CN" sz="1400" dirty="0">
                <a:latin typeface="SimSun" panose="02010600030101010101" pitchFamily="2" charset="-122"/>
                <a:ea typeface="SimSun" panose="02010600030101010101" pitchFamily="2" charset="-122"/>
              </a:rPr>
              <a:t>[J].</a:t>
            </a:r>
            <a:r>
              <a:rPr lang="zh-CN" altLang="zh-CN" sz="1400" dirty="0">
                <a:latin typeface="SimSun" panose="02010600030101010101" pitchFamily="2" charset="-122"/>
                <a:ea typeface="SimSun" panose="02010600030101010101" pitchFamily="2" charset="-122"/>
              </a:rPr>
              <a:t>世界科学技术</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中医药现代化</a:t>
            </a:r>
            <a:r>
              <a:rPr lang="en-US" altLang="zh-CN" sz="1400" dirty="0">
                <a:latin typeface="SimSun" panose="02010600030101010101" pitchFamily="2" charset="-122"/>
                <a:ea typeface="SimSun" panose="02010600030101010101" pitchFamily="2" charset="-122"/>
              </a:rPr>
              <a:t>,2019,21(11):2417-2427.</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[4]</a:t>
            </a:r>
            <a:r>
              <a:rPr lang="zh-CN" altLang="zh-CN" sz="1400" dirty="0">
                <a:latin typeface="SimSun" panose="02010600030101010101" pitchFamily="2" charset="-122"/>
                <a:ea typeface="SimSun" panose="02010600030101010101" pitchFamily="2" charset="-122"/>
              </a:rPr>
              <a:t>于航</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师伟</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王怡斐</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赵晓晓</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徐丽</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李伟</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张润顺</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李思毅</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基于数据挖掘的中医药治疗子宫腺肌病用药规律研究</a:t>
            </a:r>
            <a:r>
              <a:rPr lang="en-US" altLang="zh-CN" sz="1400" dirty="0">
                <a:latin typeface="SimSun" panose="02010600030101010101" pitchFamily="2" charset="-122"/>
                <a:ea typeface="SimSun" panose="02010600030101010101" pitchFamily="2" charset="-122"/>
              </a:rPr>
              <a:t>[J/OL].</a:t>
            </a:r>
            <a:r>
              <a:rPr lang="zh-CN" altLang="zh-CN" sz="1400" dirty="0">
                <a:latin typeface="SimSun" panose="02010600030101010101" pitchFamily="2" charset="-122"/>
                <a:ea typeface="SimSun" panose="02010600030101010101" pitchFamily="2" charset="-122"/>
              </a:rPr>
              <a:t>世界科学技术</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中医药现代化</a:t>
            </a:r>
            <a:r>
              <a:rPr lang="en-US" altLang="zh-CN" sz="1400" dirty="0">
                <a:latin typeface="SimSun" panose="02010600030101010101" pitchFamily="2" charset="-122"/>
                <a:ea typeface="SimSun" panose="02010600030101010101" pitchFamily="2" charset="-122"/>
              </a:rPr>
              <a:t>:1-7[2020-03-30].http://</a:t>
            </a:r>
            <a:r>
              <a:rPr lang="en-US" altLang="zh-CN" sz="1400" dirty="0" err="1">
                <a:latin typeface="SimSun" panose="02010600030101010101" pitchFamily="2" charset="-122"/>
                <a:ea typeface="SimSun" panose="02010600030101010101" pitchFamily="2" charset="-122"/>
              </a:rPr>
              <a:t>kns.cnki.net</a:t>
            </a:r>
            <a:r>
              <a:rPr lang="en-US" altLang="zh-CN" sz="1400" dirty="0">
                <a:latin typeface="SimSun" panose="02010600030101010101" pitchFamily="2" charset="-122"/>
                <a:ea typeface="SimSun" panose="02010600030101010101" pitchFamily="2" charset="-122"/>
              </a:rPr>
              <a:t>/</a:t>
            </a:r>
            <a:r>
              <a:rPr lang="en-US" altLang="zh-CN" sz="1400" dirty="0" err="1">
                <a:latin typeface="SimSun" panose="02010600030101010101" pitchFamily="2" charset="-122"/>
                <a:ea typeface="SimSun" panose="02010600030101010101" pitchFamily="2" charset="-122"/>
              </a:rPr>
              <a:t>kcms</a:t>
            </a:r>
            <a:r>
              <a:rPr lang="en-US" altLang="zh-CN" sz="1400" dirty="0">
                <a:latin typeface="SimSun" panose="02010600030101010101" pitchFamily="2" charset="-122"/>
                <a:ea typeface="SimSun" panose="02010600030101010101" pitchFamily="2" charset="-122"/>
              </a:rPr>
              <a:t>/detail/11.5699.r.20200320.1410.060.html.</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[5]</a:t>
            </a:r>
            <a:r>
              <a:rPr lang="zh-CN" altLang="zh-CN" sz="1400" dirty="0">
                <a:latin typeface="SimSun" panose="02010600030101010101" pitchFamily="2" charset="-122"/>
                <a:ea typeface="SimSun" panose="02010600030101010101" pitchFamily="2" charset="-122"/>
              </a:rPr>
              <a:t>李鹏飞</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鲁法明</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包云霞</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曾庆田</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朱冠烨</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基于医疗过程挖掘与患者体征的药物推荐方法研究</a:t>
            </a:r>
            <a:r>
              <a:rPr lang="en-US" altLang="zh-CN" sz="1400" dirty="0">
                <a:latin typeface="SimSun" panose="02010600030101010101" pitchFamily="2" charset="-122"/>
                <a:ea typeface="SimSun" panose="02010600030101010101" pitchFamily="2" charset="-122"/>
              </a:rPr>
              <a:t>[J/OL].</a:t>
            </a:r>
            <a:r>
              <a:rPr lang="zh-CN" altLang="zh-CN" sz="1400" dirty="0">
                <a:latin typeface="SimSun" panose="02010600030101010101" pitchFamily="2" charset="-122"/>
                <a:ea typeface="SimSun" panose="02010600030101010101" pitchFamily="2" charset="-122"/>
              </a:rPr>
              <a:t>计算机集成制造系统</a:t>
            </a:r>
            <a:r>
              <a:rPr lang="en-US" altLang="zh-CN" sz="1400" dirty="0">
                <a:latin typeface="SimSun" panose="02010600030101010101" pitchFamily="2" charset="-122"/>
                <a:ea typeface="SimSun" panose="02010600030101010101" pitchFamily="2" charset="-122"/>
              </a:rPr>
              <a:t>:1-15[2020-03-30].http://</a:t>
            </a:r>
            <a:r>
              <a:rPr lang="en-US" altLang="zh-CN" sz="1400" dirty="0" err="1">
                <a:latin typeface="SimSun" panose="02010600030101010101" pitchFamily="2" charset="-122"/>
                <a:ea typeface="SimSun" panose="02010600030101010101" pitchFamily="2" charset="-122"/>
              </a:rPr>
              <a:t>kns.cnki.net</a:t>
            </a:r>
            <a:r>
              <a:rPr lang="en-US" altLang="zh-CN" sz="1400" dirty="0">
                <a:latin typeface="SimSun" panose="02010600030101010101" pitchFamily="2" charset="-122"/>
                <a:ea typeface="SimSun" panose="02010600030101010101" pitchFamily="2" charset="-122"/>
              </a:rPr>
              <a:t>/</a:t>
            </a:r>
            <a:r>
              <a:rPr lang="en-US" altLang="zh-CN" sz="1400" dirty="0" err="1">
                <a:latin typeface="SimSun" panose="02010600030101010101" pitchFamily="2" charset="-122"/>
                <a:ea typeface="SimSun" panose="02010600030101010101" pitchFamily="2" charset="-122"/>
              </a:rPr>
              <a:t>kcms</a:t>
            </a:r>
            <a:r>
              <a:rPr lang="en-US" altLang="zh-CN" sz="1400" dirty="0">
                <a:latin typeface="SimSun" panose="02010600030101010101" pitchFamily="2" charset="-122"/>
                <a:ea typeface="SimSun" panose="02010600030101010101" pitchFamily="2" charset="-122"/>
              </a:rPr>
              <a:t>/detail/11.5946.tp.20200318.1754.002.html.</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[6]</a:t>
            </a:r>
            <a:r>
              <a:rPr lang="zh-CN" altLang="zh-CN" sz="1400" dirty="0">
                <a:latin typeface="SimSun" panose="02010600030101010101" pitchFamily="2" charset="-122"/>
                <a:ea typeface="SimSun" panose="02010600030101010101" pitchFamily="2" charset="-122"/>
              </a:rPr>
              <a:t>金鑫瑶</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王东</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张立双</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季昭臣</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李霄</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吕玲</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赵梦瑜</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庞稳泰</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张俊华</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基于复杂网络分析《中华医典》医案部分治疗湿证用药规律</a:t>
            </a:r>
            <a:r>
              <a:rPr lang="en-US" altLang="zh-CN" sz="1400" dirty="0">
                <a:latin typeface="SimSun" panose="02010600030101010101" pitchFamily="2" charset="-122"/>
                <a:ea typeface="SimSun" panose="02010600030101010101" pitchFamily="2" charset="-122"/>
              </a:rPr>
              <a:t>[J].</a:t>
            </a:r>
            <a:r>
              <a:rPr lang="zh-CN" altLang="zh-CN" sz="1400" dirty="0">
                <a:latin typeface="SimSun" panose="02010600030101010101" pitchFamily="2" charset="-122"/>
                <a:ea typeface="SimSun" panose="02010600030101010101" pitchFamily="2" charset="-122"/>
              </a:rPr>
              <a:t>天津中医药</a:t>
            </a:r>
            <a:r>
              <a:rPr lang="en-US" altLang="zh-CN" sz="1400" dirty="0">
                <a:latin typeface="SimSun" panose="02010600030101010101" pitchFamily="2" charset="-122"/>
                <a:ea typeface="SimSun" panose="02010600030101010101" pitchFamily="2" charset="-122"/>
              </a:rPr>
              <a:t>,2020,37(03):303-307.</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[7]</a:t>
            </a:r>
            <a:r>
              <a:rPr lang="zh-CN" altLang="zh-CN" sz="1400" dirty="0">
                <a:latin typeface="SimSun" panose="02010600030101010101" pitchFamily="2" charset="-122"/>
                <a:ea typeface="SimSun" panose="02010600030101010101" pitchFamily="2" charset="-122"/>
              </a:rPr>
              <a:t>顾志荣</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薛春苗</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吕鑫</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苏晓艳</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潘霖</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葛斌</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曹俊岭</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基于数据可视化的中医治疗劳累性心绞痛的中药药性及证</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症</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方</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药网络研究</a:t>
            </a:r>
            <a:r>
              <a:rPr lang="en-US" altLang="zh-CN" sz="1400" dirty="0">
                <a:latin typeface="SimSun" panose="02010600030101010101" pitchFamily="2" charset="-122"/>
                <a:ea typeface="SimSun" panose="02010600030101010101" pitchFamily="2" charset="-122"/>
              </a:rPr>
              <a:t>[J/OL].</a:t>
            </a:r>
            <a:r>
              <a:rPr lang="zh-CN" altLang="zh-CN" sz="1400" dirty="0">
                <a:latin typeface="SimSun" panose="02010600030101010101" pitchFamily="2" charset="-122"/>
                <a:ea typeface="SimSun" panose="02010600030101010101" pitchFamily="2" charset="-122"/>
              </a:rPr>
              <a:t>中国中药杂志</a:t>
            </a:r>
            <a:r>
              <a:rPr lang="en-US" altLang="zh-CN" sz="1400" dirty="0">
                <a:latin typeface="SimSun" panose="02010600030101010101" pitchFamily="2" charset="-122"/>
                <a:ea typeface="SimSun" panose="02010600030101010101" pitchFamily="2" charset="-122"/>
              </a:rPr>
              <a:t>:1-9[2020-03-30].https://</a:t>
            </a:r>
            <a:r>
              <a:rPr lang="en-US" altLang="zh-CN" sz="1400" dirty="0" err="1">
                <a:latin typeface="SimSun" panose="02010600030101010101" pitchFamily="2" charset="-122"/>
                <a:ea typeface="SimSun" panose="02010600030101010101" pitchFamily="2" charset="-122"/>
              </a:rPr>
              <a:t>doi.org</a:t>
            </a:r>
            <a:r>
              <a:rPr lang="en-US" altLang="zh-CN" sz="1400" dirty="0">
                <a:latin typeface="SimSun" panose="02010600030101010101" pitchFamily="2" charset="-122"/>
                <a:ea typeface="SimSun" panose="02010600030101010101" pitchFamily="2" charset="-122"/>
              </a:rPr>
              <a:t>/10.19540/j.cnki.cjcmm.20200115.504.</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[8]</a:t>
            </a:r>
            <a:r>
              <a:rPr lang="zh-CN" altLang="zh-CN" sz="1400" dirty="0">
                <a:latin typeface="SimSun" panose="02010600030101010101" pitchFamily="2" charset="-122"/>
                <a:ea typeface="SimSun" panose="02010600030101010101" pitchFamily="2" charset="-122"/>
              </a:rPr>
              <a:t>陈鑫</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刘喜恩</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吴及</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药物表示学习研究进展</a:t>
            </a:r>
            <a:r>
              <a:rPr lang="en-US" altLang="zh-CN" sz="1400" dirty="0">
                <a:latin typeface="SimSun" panose="02010600030101010101" pitchFamily="2" charset="-122"/>
                <a:ea typeface="SimSun" panose="02010600030101010101" pitchFamily="2" charset="-122"/>
              </a:rPr>
              <a:t>[J].</a:t>
            </a:r>
            <a:r>
              <a:rPr lang="zh-CN" altLang="zh-CN" sz="1400" dirty="0">
                <a:latin typeface="SimSun" panose="02010600030101010101" pitchFamily="2" charset="-122"/>
                <a:ea typeface="SimSun" panose="02010600030101010101" pitchFamily="2" charset="-122"/>
              </a:rPr>
              <a:t>清华大学学报</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自然科学版</a:t>
            </a:r>
            <a:r>
              <a:rPr lang="en-US" altLang="zh-CN" sz="1400" dirty="0">
                <a:latin typeface="SimSun" panose="02010600030101010101" pitchFamily="2" charset="-122"/>
                <a:ea typeface="SimSun" panose="02010600030101010101" pitchFamily="2" charset="-122"/>
              </a:rPr>
              <a:t>),2020,60(02):171-180.</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[9]</a:t>
            </a:r>
            <a:r>
              <a:rPr lang="zh-CN" altLang="zh-CN" sz="1400" dirty="0">
                <a:latin typeface="SimSun" panose="02010600030101010101" pitchFamily="2" charset="-122"/>
                <a:ea typeface="SimSun" panose="02010600030101010101" pitchFamily="2" charset="-122"/>
              </a:rPr>
              <a:t>王秋杰</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尹心明</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链路预测算法在药物推荐中的应用研究</a:t>
            </a:r>
            <a:r>
              <a:rPr lang="en-US" altLang="zh-CN" sz="1400" dirty="0">
                <a:latin typeface="SimSun" panose="02010600030101010101" pitchFamily="2" charset="-122"/>
                <a:ea typeface="SimSun" panose="02010600030101010101" pitchFamily="2" charset="-122"/>
              </a:rPr>
              <a:t>[J].</a:t>
            </a:r>
            <a:r>
              <a:rPr lang="zh-CN" altLang="zh-CN" sz="1400" dirty="0">
                <a:latin typeface="SimSun" panose="02010600030101010101" pitchFamily="2" charset="-122"/>
                <a:ea typeface="SimSun" panose="02010600030101010101" pitchFamily="2" charset="-122"/>
              </a:rPr>
              <a:t>计算机与数字工程</a:t>
            </a:r>
            <a:r>
              <a:rPr lang="en-US" altLang="zh-CN" sz="1400" dirty="0">
                <a:latin typeface="SimSun" panose="02010600030101010101" pitchFamily="2" charset="-122"/>
                <a:ea typeface="SimSun" panose="02010600030101010101" pitchFamily="2" charset="-122"/>
              </a:rPr>
              <a:t>,2019,47(09):2252-2256.</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[10]</a:t>
            </a:r>
            <a:r>
              <a:rPr lang="zh-CN" altLang="zh-CN" sz="1400" dirty="0">
                <a:latin typeface="SimSun" panose="02010600030101010101" pitchFamily="2" charset="-122"/>
                <a:ea typeface="SimSun" panose="02010600030101010101" pitchFamily="2" charset="-122"/>
              </a:rPr>
              <a:t>曹明宇</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杨志豪</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罗凌</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林鸿飞</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王健</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基于神经网络的药物实体与关系联合抽取</a:t>
            </a:r>
            <a:r>
              <a:rPr lang="en-US" altLang="zh-CN" sz="1400" dirty="0">
                <a:latin typeface="SimSun" panose="02010600030101010101" pitchFamily="2" charset="-122"/>
                <a:ea typeface="SimSun" panose="02010600030101010101" pitchFamily="2" charset="-122"/>
              </a:rPr>
              <a:t>[J].</a:t>
            </a:r>
            <a:r>
              <a:rPr lang="zh-CN" altLang="zh-CN" sz="1400" dirty="0">
                <a:latin typeface="SimSun" panose="02010600030101010101" pitchFamily="2" charset="-122"/>
                <a:ea typeface="SimSun" panose="02010600030101010101" pitchFamily="2" charset="-122"/>
              </a:rPr>
              <a:t>计算机研究与发展</a:t>
            </a:r>
            <a:r>
              <a:rPr lang="en-US" altLang="zh-CN" sz="1400" dirty="0">
                <a:latin typeface="SimSun" panose="02010600030101010101" pitchFamily="2" charset="-122"/>
                <a:ea typeface="SimSun" panose="02010600030101010101" pitchFamily="2" charset="-122"/>
              </a:rPr>
              <a:t>,2019,56(07):1432-1440.</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[11]</a:t>
            </a:r>
            <a:r>
              <a:rPr lang="zh-CN" altLang="zh-CN" sz="1400" dirty="0">
                <a:latin typeface="SimSun" panose="02010600030101010101" pitchFamily="2" charset="-122"/>
                <a:ea typeface="SimSun" panose="02010600030101010101" pitchFamily="2" charset="-122"/>
              </a:rPr>
              <a:t>张胤颖</a:t>
            </a:r>
            <a:r>
              <a:rPr lang="en-US" altLang="zh-CN" sz="1400" dirty="0">
                <a:latin typeface="SimSun" panose="02010600030101010101" pitchFamily="2" charset="-122"/>
                <a:ea typeface="SimSun" panose="02010600030101010101" pitchFamily="2" charset="-122"/>
              </a:rPr>
              <a:t>. </a:t>
            </a:r>
            <a:r>
              <a:rPr lang="zh-CN" altLang="zh-CN" sz="1400" dirty="0">
                <a:latin typeface="SimSun" panose="02010600030101010101" pitchFamily="2" charset="-122"/>
                <a:ea typeface="SimSun" panose="02010600030101010101" pitchFamily="2" charset="-122"/>
              </a:rPr>
              <a:t>基于复杂网络的中药方剂配伍规律数据挖掘研究及应用</a:t>
            </a:r>
            <a:r>
              <a:rPr lang="en-US" altLang="zh-CN" sz="1400" dirty="0">
                <a:latin typeface="SimSun" panose="02010600030101010101" pitchFamily="2" charset="-122"/>
                <a:ea typeface="SimSun" panose="02010600030101010101" pitchFamily="2" charset="-122"/>
              </a:rPr>
              <a:t>[D].</a:t>
            </a:r>
            <a:r>
              <a:rPr lang="zh-CN" altLang="zh-CN" sz="1400" dirty="0">
                <a:latin typeface="SimSun" panose="02010600030101010101" pitchFamily="2" charset="-122"/>
                <a:ea typeface="SimSun" panose="02010600030101010101" pitchFamily="2" charset="-122"/>
              </a:rPr>
              <a:t>宁夏大学</a:t>
            </a:r>
            <a:r>
              <a:rPr lang="en-US" altLang="zh-CN" sz="1400" dirty="0">
                <a:latin typeface="SimSun" panose="02010600030101010101" pitchFamily="2" charset="-122"/>
                <a:ea typeface="SimSun" panose="02010600030101010101" pitchFamily="2" charset="-122"/>
              </a:rPr>
              <a:t>,2019.</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[12]</a:t>
            </a:r>
            <a:r>
              <a:rPr lang="zh-CN" altLang="zh-CN" sz="1400" dirty="0">
                <a:latin typeface="SimSun" panose="02010600030101010101" pitchFamily="2" charset="-122"/>
                <a:ea typeface="SimSun" panose="02010600030101010101" pitchFamily="2" charset="-122"/>
              </a:rPr>
              <a:t>韩楠</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乔少杰</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李天瑞</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宫兴伟</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舒红平</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元昌安</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面向复杂网络的中药方剂配伍规律挖掘算法</a:t>
            </a:r>
            <a:r>
              <a:rPr lang="en-US" altLang="zh-CN" sz="1400" dirty="0">
                <a:latin typeface="SimSun" panose="02010600030101010101" pitchFamily="2" charset="-122"/>
                <a:ea typeface="SimSun" panose="02010600030101010101" pitchFamily="2" charset="-122"/>
              </a:rPr>
              <a:t>[J].</a:t>
            </a:r>
            <a:r>
              <a:rPr lang="zh-CN" altLang="zh-CN" sz="1400" dirty="0">
                <a:latin typeface="SimSun" panose="02010600030101010101" pitchFamily="2" charset="-122"/>
                <a:ea typeface="SimSun" panose="02010600030101010101" pitchFamily="2" charset="-122"/>
              </a:rPr>
              <a:t>计算机科学与探索</a:t>
            </a:r>
            <a:r>
              <a:rPr lang="en-US" altLang="zh-CN" sz="1400" dirty="0">
                <a:latin typeface="SimSun" panose="02010600030101010101" pitchFamily="2" charset="-122"/>
                <a:ea typeface="SimSun" panose="02010600030101010101" pitchFamily="2" charset="-122"/>
              </a:rPr>
              <a:t>,2017,11(07):1159-1165.</a:t>
            </a:r>
            <a:endParaRPr lang="zh-CN" altLang="zh-CN" sz="1400" dirty="0">
              <a:latin typeface="SimSun" panose="02010600030101010101" pitchFamily="2" charset="-122"/>
              <a:ea typeface="SimSun" panose="02010600030101010101" pitchFamily="2" charset="-122"/>
            </a:endParaRPr>
          </a:p>
          <a:p>
            <a:r>
              <a:rPr lang="en-US" altLang="zh-CN" sz="1400" dirty="0">
                <a:latin typeface="SimSun" panose="02010600030101010101" pitchFamily="2" charset="-122"/>
                <a:ea typeface="SimSun" panose="02010600030101010101" pitchFamily="2" charset="-122"/>
              </a:rPr>
              <a:t>[13]</a:t>
            </a:r>
            <a:r>
              <a:rPr lang="zh-CN" altLang="zh-CN" sz="1400" dirty="0">
                <a:latin typeface="SimSun" panose="02010600030101010101" pitchFamily="2" charset="-122"/>
                <a:ea typeface="SimSun" panose="02010600030101010101" pitchFamily="2" charset="-122"/>
              </a:rPr>
              <a:t>曹佳</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辛娟娟</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王耘</a:t>
            </a:r>
            <a:r>
              <a:rPr lang="en-US" altLang="zh-CN" sz="1400" dirty="0">
                <a:latin typeface="SimSun" panose="02010600030101010101" pitchFamily="2" charset="-122"/>
                <a:ea typeface="SimSun" panose="02010600030101010101" pitchFamily="2" charset="-122"/>
              </a:rPr>
              <a:t>.</a:t>
            </a:r>
            <a:r>
              <a:rPr lang="zh-CN" altLang="zh-CN" sz="1400" dirty="0">
                <a:latin typeface="SimSun" panose="02010600030101010101" pitchFamily="2" charset="-122"/>
                <a:ea typeface="SimSun" panose="02010600030101010101" pitchFamily="2" charset="-122"/>
              </a:rPr>
              <a:t>药对网络中社团的网络特征数值分析</a:t>
            </a:r>
            <a:r>
              <a:rPr lang="en-US" altLang="zh-CN" sz="1400" dirty="0">
                <a:latin typeface="SimSun" panose="02010600030101010101" pitchFamily="2" charset="-122"/>
                <a:ea typeface="SimSun" panose="02010600030101010101" pitchFamily="2" charset="-122"/>
              </a:rPr>
              <a:t>[J].</a:t>
            </a:r>
            <a:r>
              <a:rPr lang="zh-CN" altLang="zh-CN" sz="1400" dirty="0">
                <a:latin typeface="SimSun" panose="02010600030101010101" pitchFamily="2" charset="-122"/>
                <a:ea typeface="SimSun" panose="02010600030101010101" pitchFamily="2" charset="-122"/>
              </a:rPr>
              <a:t>中国中药杂志</a:t>
            </a:r>
            <a:r>
              <a:rPr lang="en-US" altLang="zh-CN" sz="1400" dirty="0">
                <a:latin typeface="SimSun" panose="02010600030101010101" pitchFamily="2" charset="-122"/>
                <a:ea typeface="SimSun" panose="02010600030101010101" pitchFamily="2" charset="-122"/>
              </a:rPr>
              <a:t>,2015,40(11):2199-2205.</a:t>
            </a:r>
            <a:endParaRPr lang="zh-CN" altLang="zh-CN" sz="1400"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603904178"/>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3"/>
          <p:cNvSpPr/>
          <p:nvPr/>
        </p:nvSpPr>
        <p:spPr>
          <a:xfrm>
            <a:off x="0" y="1528285"/>
            <a:ext cx="12192000" cy="4493003"/>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9703" tIns="54851" rIns="109703" bIns="54851" rtlCol="0" anchor="ctr"/>
          <a:lstStyle/>
          <a:p>
            <a:pPr defTabSz="822325"/>
            <a:endParaRPr lang="en-US" sz="3600" dirty="0">
              <a:solidFill>
                <a:prstClr val="white"/>
              </a:solidFill>
              <a:latin typeface="Calibri" panose="020F0502020204030204"/>
              <a:ea typeface="微软雅黑" panose="020B0503020204020204" pitchFamily="34" charset="-122"/>
            </a:endParaRPr>
          </a:p>
        </p:txBody>
      </p:sp>
      <p:sp>
        <p:nvSpPr>
          <p:cNvPr id="4" name="矩形 3"/>
          <p:cNvSpPr/>
          <p:nvPr/>
        </p:nvSpPr>
        <p:spPr>
          <a:xfrm>
            <a:off x="3959835" y="1701110"/>
            <a:ext cx="4272338" cy="1218769"/>
          </a:xfrm>
          <a:prstGeom prst="rect">
            <a:avLst/>
          </a:prstGeom>
          <a:noFill/>
        </p:spPr>
        <p:txBody>
          <a:bodyPr wrap="none" lIns="109703" tIns="54851" rIns="109703" bIns="54851">
            <a:spAutoFit/>
          </a:bodyPr>
          <a:lstStyle/>
          <a:p>
            <a:pPr algn="ctr" defTabSz="1096645"/>
            <a:r>
              <a:rPr lang="en-US" altLang="zh-CN" sz="7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微软雅黑" panose="020B0503020204020204" pitchFamily="34" charset="-122"/>
                <a:ea typeface="微软雅黑" panose="020B0503020204020204" pitchFamily="34" charset="-122"/>
              </a:rPr>
              <a:t>THANKS!</a:t>
            </a:r>
            <a:endParaRPr lang="zh-CN" altLang="en-US" sz="7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Calibri" panose="020F0502020204030204"/>
              <a:ea typeface="微软雅黑" panose="020B0503020204020204" pitchFamily="34" charset="-122"/>
            </a:endParaRPr>
          </a:p>
        </p:txBody>
      </p:sp>
      <p:grpSp>
        <p:nvGrpSpPr>
          <p:cNvPr id="5" name="组合 4"/>
          <p:cNvGrpSpPr/>
          <p:nvPr/>
        </p:nvGrpSpPr>
        <p:grpSpPr>
          <a:xfrm>
            <a:off x="5746553" y="663893"/>
            <a:ext cx="679680" cy="679680"/>
            <a:chOff x="2195736" y="5157192"/>
            <a:chExt cx="864096" cy="864096"/>
          </a:xfrm>
        </p:grpSpPr>
        <p:sp>
          <p:nvSpPr>
            <p:cNvPr id="6" name="椭圆 5"/>
            <p:cNvSpPr/>
            <p:nvPr/>
          </p:nvSpPr>
          <p:spPr>
            <a:xfrm>
              <a:off x="2195736" y="5157192"/>
              <a:ext cx="864096" cy="864096"/>
            </a:xfrm>
            <a:prstGeom prst="ellipse">
              <a:avLst/>
            </a:prstGeom>
            <a:solidFill>
              <a:schemeClr val="tx2">
                <a:lumMod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822325"/>
              <a:endParaRPr lang="zh-CN" altLang="en-US" sz="3600">
                <a:solidFill>
                  <a:prstClr val="white"/>
                </a:solidFill>
                <a:latin typeface="Calibri" panose="020F0502020204030204"/>
                <a:ea typeface="微软雅黑" panose="020B0503020204020204" pitchFamily="34" charset="-122"/>
              </a:endParaRPr>
            </a:p>
          </p:txBody>
        </p:sp>
        <p:sp>
          <p:nvSpPr>
            <p:cNvPr id="7" name="Freeform 12"/>
            <p:cNvSpPr>
              <a:spLocks noEditPoints="1"/>
            </p:cNvSpPr>
            <p:nvPr/>
          </p:nvSpPr>
          <p:spPr bwMode="black">
            <a:xfrm>
              <a:off x="2420939" y="5327612"/>
              <a:ext cx="437585" cy="528084"/>
            </a:xfrm>
            <a:custGeom>
              <a:avLst/>
              <a:gdLst>
                <a:gd name="T0" fmla="*/ 709 w 709"/>
                <a:gd name="T1" fmla="*/ 570 h 709"/>
                <a:gd name="T2" fmla="*/ 373 w 709"/>
                <a:gd name="T3" fmla="*/ 709 h 709"/>
                <a:gd name="T4" fmla="*/ 373 w 709"/>
                <a:gd name="T5" fmla="*/ 294 h 709"/>
                <a:gd name="T6" fmla="*/ 709 w 709"/>
                <a:gd name="T7" fmla="*/ 154 h 709"/>
                <a:gd name="T8" fmla="*/ 709 w 709"/>
                <a:gd name="T9" fmla="*/ 570 h 709"/>
                <a:gd name="T10" fmla="*/ 335 w 709"/>
                <a:gd name="T11" fmla="*/ 294 h 709"/>
                <a:gd name="T12" fmla="*/ 0 w 709"/>
                <a:gd name="T13" fmla="*/ 154 h 709"/>
                <a:gd name="T14" fmla="*/ 0 w 709"/>
                <a:gd name="T15" fmla="*/ 570 h 709"/>
                <a:gd name="T16" fmla="*/ 335 w 709"/>
                <a:gd name="T17" fmla="*/ 709 h 709"/>
                <a:gd name="T18" fmla="*/ 335 w 709"/>
                <a:gd name="T19" fmla="*/ 294 h 709"/>
                <a:gd name="T20" fmla="*/ 354 w 709"/>
                <a:gd name="T21" fmla="*/ 0 h 709"/>
                <a:gd name="T22" fmla="*/ 0 w 709"/>
                <a:gd name="T23" fmla="*/ 126 h 709"/>
                <a:gd name="T24" fmla="*/ 354 w 709"/>
                <a:gd name="T25" fmla="*/ 268 h 709"/>
                <a:gd name="T26" fmla="*/ 709 w 709"/>
                <a:gd name="T27" fmla="*/ 126 h 709"/>
                <a:gd name="T28" fmla="*/ 354 w 709"/>
                <a:gd name="T29"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9" h="709">
                  <a:moveTo>
                    <a:pt x="709" y="570"/>
                  </a:moveTo>
                  <a:lnTo>
                    <a:pt x="373" y="709"/>
                  </a:lnTo>
                  <a:lnTo>
                    <a:pt x="373" y="294"/>
                  </a:lnTo>
                  <a:lnTo>
                    <a:pt x="709" y="154"/>
                  </a:lnTo>
                  <a:lnTo>
                    <a:pt x="709" y="570"/>
                  </a:lnTo>
                  <a:close/>
                  <a:moveTo>
                    <a:pt x="335" y="294"/>
                  </a:moveTo>
                  <a:lnTo>
                    <a:pt x="0" y="154"/>
                  </a:lnTo>
                  <a:lnTo>
                    <a:pt x="0" y="570"/>
                  </a:lnTo>
                  <a:lnTo>
                    <a:pt x="335" y="709"/>
                  </a:lnTo>
                  <a:lnTo>
                    <a:pt x="335" y="294"/>
                  </a:lnTo>
                  <a:close/>
                  <a:moveTo>
                    <a:pt x="354" y="0"/>
                  </a:moveTo>
                  <a:lnTo>
                    <a:pt x="0" y="126"/>
                  </a:lnTo>
                  <a:lnTo>
                    <a:pt x="354" y="268"/>
                  </a:lnTo>
                  <a:lnTo>
                    <a:pt x="709" y="126"/>
                  </a:lnTo>
                  <a:lnTo>
                    <a:pt x="354" y="0"/>
                  </a:lnTo>
                  <a:close/>
                </a:path>
              </a:pathLst>
            </a:custGeom>
            <a:solidFill>
              <a:srgbClr val="FFFFFF"/>
            </a:solidFill>
            <a:ln>
              <a:noFill/>
            </a:ln>
          </p:spPr>
          <p:txBody>
            <a:bodyPr vert="horz" wrap="square" lIns="98767" tIns="49384" rIns="98767" bIns="49384" numCol="1" anchor="t" anchorCtr="0" compatLnSpc="1"/>
            <a:lst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a:lstStyle>
            <a:p>
              <a:pPr defTabSz="1096645"/>
              <a:endParaRPr lang="en-US" sz="2880">
                <a:solidFill>
                  <a:srgbClr val="FFFFFF"/>
                </a:solidFill>
                <a:latin typeface="Calibri" panose="020F0502020204030204"/>
                <a:ea typeface="幼圆" panose="02010509060101010101" charset="-122"/>
              </a:endParaRPr>
            </a:p>
          </p:txBody>
        </p:sp>
      </p:grpSp>
      <p:grpSp>
        <p:nvGrpSpPr>
          <p:cNvPr id="8" name="组合 7"/>
          <p:cNvGrpSpPr/>
          <p:nvPr/>
        </p:nvGrpSpPr>
        <p:grpSpPr>
          <a:xfrm>
            <a:off x="6623587" y="663893"/>
            <a:ext cx="679680" cy="679680"/>
            <a:chOff x="2267143" y="2492896"/>
            <a:chExt cx="864096" cy="864096"/>
          </a:xfrm>
        </p:grpSpPr>
        <p:sp>
          <p:nvSpPr>
            <p:cNvPr id="9" name="椭圆 8"/>
            <p:cNvSpPr/>
            <p:nvPr/>
          </p:nvSpPr>
          <p:spPr>
            <a:xfrm>
              <a:off x="2267143" y="2492896"/>
              <a:ext cx="864096" cy="864096"/>
            </a:xfrm>
            <a:prstGeom prst="ellipse">
              <a:avLst/>
            </a:prstGeom>
            <a:solidFill>
              <a:schemeClr val="tx2">
                <a:lumMod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822325"/>
              <a:endParaRPr lang="zh-CN" altLang="en-US" sz="3600">
                <a:solidFill>
                  <a:prstClr val="white"/>
                </a:solidFill>
                <a:latin typeface="Calibri" panose="020F0502020204030204"/>
                <a:ea typeface="微软雅黑" panose="020B0503020204020204" pitchFamily="34" charset="-122"/>
              </a:endParaRPr>
            </a:p>
          </p:txBody>
        </p:sp>
        <p:sp>
          <p:nvSpPr>
            <p:cNvPr id="10" name="Freeform 18"/>
            <p:cNvSpPr>
              <a:spLocks noEditPoints="1"/>
            </p:cNvSpPr>
            <p:nvPr/>
          </p:nvSpPr>
          <p:spPr bwMode="black">
            <a:xfrm>
              <a:off x="2496467" y="2693855"/>
              <a:ext cx="423965" cy="470210"/>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rgbClr val="FFFFFF"/>
            </a:solidFill>
            <a:ln>
              <a:noFill/>
            </a:ln>
          </p:spPr>
          <p:txBody>
            <a:bodyPr vert="horz" wrap="square" lIns="98767" tIns="49384" rIns="98767" bIns="49384" numCol="1" anchor="t" anchorCtr="0" compatLnSpc="1"/>
            <a:lstStyle/>
            <a:p>
              <a:pPr defTabSz="1096645"/>
              <a:endParaRPr lang="en-US" sz="1200" dirty="0">
                <a:solidFill>
                  <a:prstClr val="black"/>
                </a:solidFill>
                <a:latin typeface="Calibri" panose="020F0502020204030204"/>
                <a:ea typeface="幼圆" panose="02010509060101010101" charset="-122"/>
              </a:endParaRPr>
            </a:p>
          </p:txBody>
        </p:sp>
      </p:grpSp>
      <p:grpSp>
        <p:nvGrpSpPr>
          <p:cNvPr id="11" name="组合 10"/>
          <p:cNvGrpSpPr/>
          <p:nvPr/>
        </p:nvGrpSpPr>
        <p:grpSpPr>
          <a:xfrm>
            <a:off x="7496813" y="663893"/>
            <a:ext cx="679680" cy="679680"/>
            <a:chOff x="3994734" y="2492896"/>
            <a:chExt cx="864096" cy="864096"/>
          </a:xfrm>
        </p:grpSpPr>
        <p:sp>
          <p:nvSpPr>
            <p:cNvPr id="12" name="椭圆 11"/>
            <p:cNvSpPr/>
            <p:nvPr/>
          </p:nvSpPr>
          <p:spPr>
            <a:xfrm>
              <a:off x="3994734" y="2492896"/>
              <a:ext cx="864096" cy="864096"/>
            </a:xfrm>
            <a:prstGeom prst="ellipse">
              <a:avLst/>
            </a:prstGeom>
            <a:solidFill>
              <a:schemeClr val="tx2">
                <a:lumMod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822325"/>
              <a:endParaRPr lang="zh-CN" altLang="en-US" sz="3600">
                <a:solidFill>
                  <a:prstClr val="white"/>
                </a:solidFill>
                <a:latin typeface="Calibri" panose="020F0502020204030204"/>
                <a:ea typeface="微软雅黑" panose="020B0503020204020204" pitchFamily="34" charset="-122"/>
              </a:endParaRPr>
            </a:p>
          </p:txBody>
        </p:sp>
        <p:sp>
          <p:nvSpPr>
            <p:cNvPr id="13" name="Freeform 72"/>
            <p:cNvSpPr>
              <a:spLocks noEditPoints="1"/>
            </p:cNvSpPr>
            <p:nvPr/>
          </p:nvSpPr>
          <p:spPr bwMode="auto">
            <a:xfrm>
              <a:off x="4187385" y="2675055"/>
              <a:ext cx="530015" cy="530008"/>
            </a:xfrm>
            <a:custGeom>
              <a:avLst/>
              <a:gdLst>
                <a:gd name="T0" fmla="*/ 337 w 411"/>
                <a:gd name="T1" fmla="*/ 198 h 412"/>
                <a:gd name="T2" fmla="*/ 284 w 411"/>
                <a:gd name="T3" fmla="*/ 220 h 412"/>
                <a:gd name="T4" fmla="*/ 249 w 411"/>
                <a:gd name="T5" fmla="*/ 185 h 412"/>
                <a:gd name="T6" fmla="*/ 283 w 411"/>
                <a:gd name="T7" fmla="*/ 107 h 412"/>
                <a:gd name="T8" fmla="*/ 176 w 411"/>
                <a:gd name="T9" fmla="*/ 0 h 412"/>
                <a:gd name="T10" fmla="*/ 68 w 411"/>
                <a:gd name="T11" fmla="*/ 107 h 412"/>
                <a:gd name="T12" fmla="*/ 116 w 411"/>
                <a:gd name="T13" fmla="*/ 196 h 412"/>
                <a:gd name="T14" fmla="*/ 96 w 411"/>
                <a:gd name="T15" fmla="*/ 266 h 412"/>
                <a:gd name="T16" fmla="*/ 74 w 411"/>
                <a:gd name="T17" fmla="*/ 263 h 412"/>
                <a:gd name="T18" fmla="*/ 0 w 411"/>
                <a:gd name="T19" fmla="*/ 337 h 412"/>
                <a:gd name="T20" fmla="*/ 74 w 411"/>
                <a:gd name="T21" fmla="*/ 412 h 412"/>
                <a:gd name="T22" fmla="*/ 149 w 411"/>
                <a:gd name="T23" fmla="*/ 337 h 412"/>
                <a:gd name="T24" fmla="*/ 110 w 411"/>
                <a:gd name="T25" fmla="*/ 272 h 412"/>
                <a:gd name="T26" fmla="*/ 130 w 411"/>
                <a:gd name="T27" fmla="*/ 204 h 412"/>
                <a:gd name="T28" fmla="*/ 176 w 411"/>
                <a:gd name="T29" fmla="*/ 214 h 412"/>
                <a:gd name="T30" fmla="*/ 238 w 411"/>
                <a:gd name="T31" fmla="*/ 195 h 412"/>
                <a:gd name="T32" fmla="*/ 275 w 411"/>
                <a:gd name="T33" fmla="*/ 232 h 412"/>
                <a:gd name="T34" fmla="*/ 262 w 411"/>
                <a:gd name="T35" fmla="*/ 273 h 412"/>
                <a:gd name="T36" fmla="*/ 337 w 411"/>
                <a:gd name="T37" fmla="*/ 347 h 412"/>
                <a:gd name="T38" fmla="*/ 411 w 411"/>
                <a:gd name="T39" fmla="*/ 273 h 412"/>
                <a:gd name="T40" fmla="*/ 337 w 411"/>
                <a:gd name="T41" fmla="*/ 198 h 412"/>
                <a:gd name="T42" fmla="*/ 134 w 411"/>
                <a:gd name="T43" fmla="*/ 337 h 412"/>
                <a:gd name="T44" fmla="*/ 74 w 411"/>
                <a:gd name="T45" fmla="*/ 397 h 412"/>
                <a:gd name="T46" fmla="*/ 14 w 411"/>
                <a:gd name="T47" fmla="*/ 337 h 412"/>
                <a:gd name="T48" fmla="*/ 74 w 411"/>
                <a:gd name="T49" fmla="*/ 278 h 412"/>
                <a:gd name="T50" fmla="*/ 134 w 411"/>
                <a:gd name="T51" fmla="*/ 337 h 412"/>
                <a:gd name="T52" fmla="*/ 83 w 411"/>
                <a:gd name="T53" fmla="*/ 107 h 412"/>
                <a:gd name="T54" fmla="*/ 176 w 411"/>
                <a:gd name="T55" fmla="*/ 14 h 412"/>
                <a:gd name="T56" fmla="*/ 268 w 411"/>
                <a:gd name="T57" fmla="*/ 107 h 412"/>
                <a:gd name="T58" fmla="*/ 176 w 411"/>
                <a:gd name="T59" fmla="*/ 200 h 412"/>
                <a:gd name="T60" fmla="*/ 83 w 411"/>
                <a:gd name="T61" fmla="*/ 107 h 412"/>
                <a:gd name="T62" fmla="*/ 337 w 411"/>
                <a:gd name="T63" fmla="*/ 332 h 412"/>
                <a:gd name="T64" fmla="*/ 277 w 411"/>
                <a:gd name="T65" fmla="*/ 273 h 412"/>
                <a:gd name="T66" fmla="*/ 337 w 411"/>
                <a:gd name="T67" fmla="*/ 213 h 412"/>
                <a:gd name="T68" fmla="*/ 397 w 411"/>
                <a:gd name="T69" fmla="*/ 273 h 412"/>
                <a:gd name="T70" fmla="*/ 337 w 411"/>
                <a:gd name="T71" fmla="*/ 332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1" h="412">
                  <a:moveTo>
                    <a:pt x="337" y="198"/>
                  </a:moveTo>
                  <a:cubicBezTo>
                    <a:pt x="316" y="198"/>
                    <a:pt x="298" y="206"/>
                    <a:pt x="284" y="220"/>
                  </a:cubicBezTo>
                  <a:cubicBezTo>
                    <a:pt x="249" y="185"/>
                    <a:pt x="249" y="185"/>
                    <a:pt x="249" y="185"/>
                  </a:cubicBezTo>
                  <a:cubicBezTo>
                    <a:pt x="270" y="166"/>
                    <a:pt x="283" y="138"/>
                    <a:pt x="283" y="107"/>
                  </a:cubicBezTo>
                  <a:cubicBezTo>
                    <a:pt x="283" y="48"/>
                    <a:pt x="235" y="0"/>
                    <a:pt x="176" y="0"/>
                  </a:cubicBezTo>
                  <a:cubicBezTo>
                    <a:pt x="117" y="0"/>
                    <a:pt x="68" y="48"/>
                    <a:pt x="68" y="107"/>
                  </a:cubicBezTo>
                  <a:cubicBezTo>
                    <a:pt x="68" y="144"/>
                    <a:pt x="88" y="177"/>
                    <a:pt x="116" y="196"/>
                  </a:cubicBezTo>
                  <a:cubicBezTo>
                    <a:pt x="96" y="266"/>
                    <a:pt x="96" y="266"/>
                    <a:pt x="96" y="266"/>
                  </a:cubicBezTo>
                  <a:cubicBezTo>
                    <a:pt x="89" y="264"/>
                    <a:pt x="82" y="263"/>
                    <a:pt x="74" y="263"/>
                  </a:cubicBezTo>
                  <a:cubicBezTo>
                    <a:pt x="33" y="263"/>
                    <a:pt x="0" y="296"/>
                    <a:pt x="0" y="337"/>
                  </a:cubicBezTo>
                  <a:cubicBezTo>
                    <a:pt x="0" y="378"/>
                    <a:pt x="33" y="412"/>
                    <a:pt x="74" y="412"/>
                  </a:cubicBezTo>
                  <a:cubicBezTo>
                    <a:pt x="115" y="412"/>
                    <a:pt x="149" y="378"/>
                    <a:pt x="149" y="337"/>
                  </a:cubicBezTo>
                  <a:cubicBezTo>
                    <a:pt x="149" y="309"/>
                    <a:pt x="133" y="284"/>
                    <a:pt x="110" y="272"/>
                  </a:cubicBezTo>
                  <a:cubicBezTo>
                    <a:pt x="130" y="204"/>
                    <a:pt x="130" y="204"/>
                    <a:pt x="130" y="204"/>
                  </a:cubicBezTo>
                  <a:cubicBezTo>
                    <a:pt x="144" y="210"/>
                    <a:pt x="159" y="214"/>
                    <a:pt x="176" y="214"/>
                  </a:cubicBezTo>
                  <a:cubicBezTo>
                    <a:pt x="199" y="214"/>
                    <a:pt x="220" y="207"/>
                    <a:pt x="238" y="195"/>
                  </a:cubicBezTo>
                  <a:cubicBezTo>
                    <a:pt x="275" y="232"/>
                    <a:pt x="275" y="232"/>
                    <a:pt x="275" y="232"/>
                  </a:cubicBezTo>
                  <a:cubicBezTo>
                    <a:pt x="267" y="243"/>
                    <a:pt x="262" y="257"/>
                    <a:pt x="262" y="273"/>
                  </a:cubicBezTo>
                  <a:cubicBezTo>
                    <a:pt x="262" y="314"/>
                    <a:pt x="296" y="347"/>
                    <a:pt x="337" y="347"/>
                  </a:cubicBezTo>
                  <a:cubicBezTo>
                    <a:pt x="378" y="347"/>
                    <a:pt x="411" y="314"/>
                    <a:pt x="411" y="273"/>
                  </a:cubicBezTo>
                  <a:cubicBezTo>
                    <a:pt x="411" y="231"/>
                    <a:pt x="378" y="198"/>
                    <a:pt x="337" y="198"/>
                  </a:cubicBezTo>
                  <a:close/>
                  <a:moveTo>
                    <a:pt x="134" y="337"/>
                  </a:moveTo>
                  <a:cubicBezTo>
                    <a:pt x="134" y="370"/>
                    <a:pt x="107" y="397"/>
                    <a:pt x="74" y="397"/>
                  </a:cubicBezTo>
                  <a:cubicBezTo>
                    <a:pt x="41" y="397"/>
                    <a:pt x="14" y="370"/>
                    <a:pt x="14" y="337"/>
                  </a:cubicBezTo>
                  <a:cubicBezTo>
                    <a:pt x="14" y="304"/>
                    <a:pt x="41" y="278"/>
                    <a:pt x="74" y="278"/>
                  </a:cubicBezTo>
                  <a:cubicBezTo>
                    <a:pt x="107" y="278"/>
                    <a:pt x="134" y="304"/>
                    <a:pt x="134" y="337"/>
                  </a:cubicBezTo>
                  <a:close/>
                  <a:moveTo>
                    <a:pt x="83" y="107"/>
                  </a:moveTo>
                  <a:cubicBezTo>
                    <a:pt x="83" y="56"/>
                    <a:pt x="125" y="14"/>
                    <a:pt x="176" y="14"/>
                  </a:cubicBezTo>
                  <a:cubicBezTo>
                    <a:pt x="227" y="14"/>
                    <a:pt x="268" y="56"/>
                    <a:pt x="268" y="107"/>
                  </a:cubicBezTo>
                  <a:cubicBezTo>
                    <a:pt x="268" y="158"/>
                    <a:pt x="227" y="200"/>
                    <a:pt x="176" y="200"/>
                  </a:cubicBezTo>
                  <a:cubicBezTo>
                    <a:pt x="125" y="200"/>
                    <a:pt x="83" y="158"/>
                    <a:pt x="83" y="107"/>
                  </a:cubicBezTo>
                  <a:close/>
                  <a:moveTo>
                    <a:pt x="337" y="332"/>
                  </a:moveTo>
                  <a:cubicBezTo>
                    <a:pt x="304" y="332"/>
                    <a:pt x="277" y="306"/>
                    <a:pt x="277" y="273"/>
                  </a:cubicBezTo>
                  <a:cubicBezTo>
                    <a:pt x="277" y="240"/>
                    <a:pt x="304" y="213"/>
                    <a:pt x="337" y="213"/>
                  </a:cubicBezTo>
                  <a:cubicBezTo>
                    <a:pt x="370" y="213"/>
                    <a:pt x="397" y="240"/>
                    <a:pt x="397" y="273"/>
                  </a:cubicBezTo>
                  <a:cubicBezTo>
                    <a:pt x="397" y="306"/>
                    <a:pt x="370" y="332"/>
                    <a:pt x="337" y="33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82285" tIns="41143" rIns="82285" bIns="41143"/>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defTabSz="1096645"/>
              <a:endParaRPr lang="zh-CN" altLang="en-US" sz="2160">
                <a:solidFill>
                  <a:prstClr val="black"/>
                </a:solidFill>
              </a:endParaRPr>
            </a:p>
          </p:txBody>
        </p:sp>
      </p:grpSp>
      <p:grpSp>
        <p:nvGrpSpPr>
          <p:cNvPr id="14" name="组合 13"/>
          <p:cNvGrpSpPr/>
          <p:nvPr/>
        </p:nvGrpSpPr>
        <p:grpSpPr>
          <a:xfrm>
            <a:off x="8370039" y="663893"/>
            <a:ext cx="679680" cy="679680"/>
            <a:chOff x="5722325" y="2492896"/>
            <a:chExt cx="864096" cy="864096"/>
          </a:xfrm>
        </p:grpSpPr>
        <p:sp>
          <p:nvSpPr>
            <p:cNvPr id="15" name="椭圆 14"/>
            <p:cNvSpPr/>
            <p:nvPr/>
          </p:nvSpPr>
          <p:spPr>
            <a:xfrm>
              <a:off x="5722325" y="2492896"/>
              <a:ext cx="864096" cy="864096"/>
            </a:xfrm>
            <a:prstGeom prst="ellipse">
              <a:avLst/>
            </a:prstGeom>
            <a:solidFill>
              <a:schemeClr val="tx2">
                <a:lumMod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822325"/>
              <a:endParaRPr lang="zh-CN" altLang="en-US" sz="3600">
                <a:solidFill>
                  <a:prstClr val="white"/>
                </a:solidFill>
                <a:latin typeface="Calibri" panose="020F0502020204030204"/>
                <a:ea typeface="微软雅黑" panose="020B0503020204020204" pitchFamily="34" charset="-122"/>
              </a:endParaRPr>
            </a:p>
          </p:txBody>
        </p:sp>
        <p:sp>
          <p:nvSpPr>
            <p:cNvPr id="16" name="Freeform 16"/>
            <p:cNvSpPr>
              <a:spLocks noEditPoints="1"/>
            </p:cNvSpPr>
            <p:nvPr/>
          </p:nvSpPr>
          <p:spPr bwMode="auto">
            <a:xfrm>
              <a:off x="5906464" y="2663316"/>
              <a:ext cx="512412" cy="528084"/>
            </a:xfrm>
            <a:custGeom>
              <a:avLst/>
              <a:gdLst>
                <a:gd name="T0" fmla="*/ 46 w 353"/>
                <a:gd name="T1" fmla="*/ 420 h 460"/>
                <a:gd name="T2" fmla="*/ 36 w 353"/>
                <a:gd name="T3" fmla="*/ 254 h 460"/>
                <a:gd name="T4" fmla="*/ 61 w 353"/>
                <a:gd name="T5" fmla="*/ 211 h 460"/>
                <a:gd name="T6" fmla="*/ 107 w 353"/>
                <a:gd name="T7" fmla="*/ 199 h 460"/>
                <a:gd name="T8" fmla="*/ 117 w 353"/>
                <a:gd name="T9" fmla="*/ 239 h 460"/>
                <a:gd name="T10" fmla="*/ 107 w 353"/>
                <a:gd name="T11" fmla="*/ 251 h 460"/>
                <a:gd name="T12" fmla="*/ 75 w 353"/>
                <a:gd name="T13" fmla="*/ 277 h 460"/>
                <a:gd name="T14" fmla="*/ 63 w 353"/>
                <a:gd name="T15" fmla="*/ 420 h 460"/>
                <a:gd name="T16" fmla="*/ 81 w 353"/>
                <a:gd name="T17" fmla="*/ 419 h 460"/>
                <a:gd name="T18" fmla="*/ 279 w 353"/>
                <a:gd name="T19" fmla="*/ 297 h 460"/>
                <a:gd name="T20" fmla="*/ 114 w 353"/>
                <a:gd name="T21" fmla="*/ 129 h 460"/>
                <a:gd name="T22" fmla="*/ 189 w 353"/>
                <a:gd name="T23" fmla="*/ 66 h 460"/>
                <a:gd name="T24" fmla="*/ 230 w 353"/>
                <a:gd name="T25" fmla="*/ 130 h 460"/>
                <a:gd name="T26" fmla="*/ 241 w 353"/>
                <a:gd name="T27" fmla="*/ 36 h 460"/>
                <a:gd name="T28" fmla="*/ 106 w 353"/>
                <a:gd name="T29" fmla="*/ 30 h 460"/>
                <a:gd name="T30" fmla="*/ 114 w 353"/>
                <a:gd name="T31" fmla="*/ 129 h 460"/>
                <a:gd name="T32" fmla="*/ 303 w 353"/>
                <a:gd name="T33" fmla="*/ 438 h 460"/>
                <a:gd name="T34" fmla="*/ 68 w 353"/>
                <a:gd name="T35" fmla="*/ 460 h 460"/>
                <a:gd name="T36" fmla="*/ 317 w 353"/>
                <a:gd name="T37" fmla="*/ 254 h 460"/>
                <a:gd name="T38" fmla="*/ 307 w 353"/>
                <a:gd name="T39" fmla="*/ 420 h 460"/>
                <a:gd name="T40" fmla="*/ 298 w 353"/>
                <a:gd name="T41" fmla="*/ 291 h 460"/>
                <a:gd name="T42" fmla="*/ 234 w 353"/>
                <a:gd name="T43" fmla="*/ 277 h 460"/>
                <a:gd name="T44" fmla="*/ 250 w 353"/>
                <a:gd name="T45" fmla="*/ 250 h 460"/>
                <a:gd name="T46" fmla="*/ 252 w 353"/>
                <a:gd name="T47" fmla="*/ 241 h 460"/>
                <a:gd name="T48" fmla="*/ 293 w 353"/>
                <a:gd name="T49" fmla="*/ 211 h 460"/>
                <a:gd name="T50" fmla="*/ 298 w 353"/>
                <a:gd name="T51" fmla="*/ 214 h 460"/>
                <a:gd name="T52" fmla="*/ 317 w 353"/>
                <a:gd name="T53" fmla="*/ 254 h 460"/>
                <a:gd name="T54" fmla="*/ 243 w 353"/>
                <a:gd name="T55" fmla="*/ 251 h 460"/>
                <a:gd name="T56" fmla="*/ 231 w 353"/>
                <a:gd name="T57" fmla="*/ 233 h 460"/>
                <a:gd name="T58" fmla="*/ 245 w 353"/>
                <a:gd name="T59" fmla="*/ 199 h 460"/>
                <a:gd name="T60" fmla="*/ 218 w 353"/>
                <a:gd name="T61" fmla="*/ 204 h 460"/>
                <a:gd name="T62" fmla="*/ 228 w 353"/>
                <a:gd name="T63" fmla="*/ 277 h 460"/>
                <a:gd name="T64" fmla="*/ 110 w 353"/>
                <a:gd name="T65" fmla="*/ 235 h 460"/>
                <a:gd name="T66" fmla="*/ 127 w 353"/>
                <a:gd name="T67" fmla="*/ 238 h 460"/>
                <a:gd name="T68" fmla="*/ 127 w 353"/>
                <a:gd name="T69" fmla="*/ 277 h 460"/>
                <a:gd name="T70" fmla="*/ 135 w 353"/>
                <a:gd name="T71" fmla="*/ 204 h 460"/>
                <a:gd name="T72" fmla="*/ 111 w 353"/>
                <a:gd name="T73" fmla="*/ 19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460">
                  <a:moveTo>
                    <a:pt x="63" y="420"/>
                  </a:moveTo>
                  <a:cubicBezTo>
                    <a:pt x="46" y="420"/>
                    <a:pt x="46" y="420"/>
                    <a:pt x="46" y="420"/>
                  </a:cubicBezTo>
                  <a:cubicBezTo>
                    <a:pt x="4" y="420"/>
                    <a:pt x="0" y="394"/>
                    <a:pt x="9" y="358"/>
                  </a:cubicBezTo>
                  <a:cubicBezTo>
                    <a:pt x="36" y="254"/>
                    <a:pt x="36" y="254"/>
                    <a:pt x="36" y="254"/>
                  </a:cubicBezTo>
                  <a:cubicBezTo>
                    <a:pt x="40" y="237"/>
                    <a:pt x="48" y="223"/>
                    <a:pt x="59" y="213"/>
                  </a:cubicBezTo>
                  <a:cubicBezTo>
                    <a:pt x="61" y="211"/>
                    <a:pt x="61" y="211"/>
                    <a:pt x="61" y="211"/>
                  </a:cubicBezTo>
                  <a:cubicBezTo>
                    <a:pt x="63" y="211"/>
                    <a:pt x="63" y="211"/>
                    <a:pt x="63" y="211"/>
                  </a:cubicBezTo>
                  <a:cubicBezTo>
                    <a:pt x="107" y="199"/>
                    <a:pt x="107" y="199"/>
                    <a:pt x="107" y="199"/>
                  </a:cubicBezTo>
                  <a:cubicBezTo>
                    <a:pt x="104" y="241"/>
                    <a:pt x="104" y="241"/>
                    <a:pt x="104" y="241"/>
                  </a:cubicBezTo>
                  <a:cubicBezTo>
                    <a:pt x="117" y="239"/>
                    <a:pt x="117" y="239"/>
                    <a:pt x="117" y="239"/>
                  </a:cubicBezTo>
                  <a:cubicBezTo>
                    <a:pt x="106" y="250"/>
                    <a:pt x="106" y="250"/>
                    <a:pt x="106" y="250"/>
                  </a:cubicBezTo>
                  <a:cubicBezTo>
                    <a:pt x="107" y="251"/>
                    <a:pt x="107" y="251"/>
                    <a:pt x="107" y="251"/>
                  </a:cubicBezTo>
                  <a:cubicBezTo>
                    <a:pt x="107" y="252"/>
                    <a:pt x="113" y="263"/>
                    <a:pt x="121" y="277"/>
                  </a:cubicBezTo>
                  <a:cubicBezTo>
                    <a:pt x="75" y="277"/>
                    <a:pt x="75" y="277"/>
                    <a:pt x="75" y="277"/>
                  </a:cubicBezTo>
                  <a:cubicBezTo>
                    <a:pt x="63" y="290"/>
                    <a:pt x="63" y="290"/>
                    <a:pt x="63" y="290"/>
                  </a:cubicBezTo>
                  <a:cubicBezTo>
                    <a:pt x="63" y="420"/>
                    <a:pt x="63" y="420"/>
                    <a:pt x="63" y="420"/>
                  </a:cubicBezTo>
                  <a:close/>
                  <a:moveTo>
                    <a:pt x="81" y="297"/>
                  </a:moveTo>
                  <a:cubicBezTo>
                    <a:pt x="81" y="419"/>
                    <a:pt x="81" y="419"/>
                    <a:pt x="81" y="419"/>
                  </a:cubicBezTo>
                  <a:cubicBezTo>
                    <a:pt x="279" y="419"/>
                    <a:pt x="279" y="419"/>
                    <a:pt x="279" y="419"/>
                  </a:cubicBezTo>
                  <a:cubicBezTo>
                    <a:pt x="279" y="297"/>
                    <a:pt x="279" y="297"/>
                    <a:pt x="279" y="297"/>
                  </a:cubicBezTo>
                  <a:cubicBezTo>
                    <a:pt x="81" y="297"/>
                    <a:pt x="81" y="297"/>
                    <a:pt x="81" y="297"/>
                  </a:cubicBezTo>
                  <a:close/>
                  <a:moveTo>
                    <a:pt x="114" y="129"/>
                  </a:moveTo>
                  <a:cubicBezTo>
                    <a:pt x="112" y="104"/>
                    <a:pt x="111" y="93"/>
                    <a:pt x="119" y="68"/>
                  </a:cubicBezTo>
                  <a:cubicBezTo>
                    <a:pt x="134" y="79"/>
                    <a:pt x="172" y="73"/>
                    <a:pt x="189" y="66"/>
                  </a:cubicBezTo>
                  <a:cubicBezTo>
                    <a:pt x="197" y="79"/>
                    <a:pt x="213" y="82"/>
                    <a:pt x="227" y="77"/>
                  </a:cubicBezTo>
                  <a:cubicBezTo>
                    <a:pt x="231" y="98"/>
                    <a:pt x="231" y="101"/>
                    <a:pt x="230" y="130"/>
                  </a:cubicBezTo>
                  <a:cubicBezTo>
                    <a:pt x="230" y="130"/>
                    <a:pt x="247" y="116"/>
                    <a:pt x="249" y="104"/>
                  </a:cubicBezTo>
                  <a:cubicBezTo>
                    <a:pt x="251" y="92"/>
                    <a:pt x="247" y="44"/>
                    <a:pt x="241" y="36"/>
                  </a:cubicBezTo>
                  <a:cubicBezTo>
                    <a:pt x="234" y="19"/>
                    <a:pt x="217" y="8"/>
                    <a:pt x="186" y="12"/>
                  </a:cubicBezTo>
                  <a:cubicBezTo>
                    <a:pt x="156" y="0"/>
                    <a:pt x="120" y="13"/>
                    <a:pt x="106" y="30"/>
                  </a:cubicBezTo>
                  <a:cubicBezTo>
                    <a:pt x="99" y="38"/>
                    <a:pt x="91" y="105"/>
                    <a:pt x="98" y="115"/>
                  </a:cubicBezTo>
                  <a:cubicBezTo>
                    <a:pt x="106" y="125"/>
                    <a:pt x="114" y="129"/>
                    <a:pt x="114" y="129"/>
                  </a:cubicBezTo>
                  <a:close/>
                  <a:moveTo>
                    <a:pt x="56" y="438"/>
                  </a:moveTo>
                  <a:cubicBezTo>
                    <a:pt x="303" y="438"/>
                    <a:pt x="303" y="438"/>
                    <a:pt x="303" y="438"/>
                  </a:cubicBezTo>
                  <a:cubicBezTo>
                    <a:pt x="289" y="460"/>
                    <a:pt x="289" y="460"/>
                    <a:pt x="289" y="460"/>
                  </a:cubicBezTo>
                  <a:cubicBezTo>
                    <a:pt x="68" y="460"/>
                    <a:pt x="68" y="460"/>
                    <a:pt x="68" y="460"/>
                  </a:cubicBezTo>
                  <a:cubicBezTo>
                    <a:pt x="56" y="438"/>
                    <a:pt x="56" y="438"/>
                    <a:pt x="56" y="438"/>
                  </a:cubicBezTo>
                  <a:close/>
                  <a:moveTo>
                    <a:pt x="317" y="254"/>
                  </a:moveTo>
                  <a:cubicBezTo>
                    <a:pt x="344" y="358"/>
                    <a:pt x="344" y="358"/>
                    <a:pt x="344" y="358"/>
                  </a:cubicBezTo>
                  <a:cubicBezTo>
                    <a:pt x="353" y="394"/>
                    <a:pt x="349" y="420"/>
                    <a:pt x="307" y="420"/>
                  </a:cubicBezTo>
                  <a:cubicBezTo>
                    <a:pt x="298" y="420"/>
                    <a:pt x="298" y="420"/>
                    <a:pt x="298" y="420"/>
                  </a:cubicBezTo>
                  <a:cubicBezTo>
                    <a:pt x="298" y="291"/>
                    <a:pt x="298" y="291"/>
                    <a:pt x="298" y="291"/>
                  </a:cubicBezTo>
                  <a:cubicBezTo>
                    <a:pt x="283" y="277"/>
                    <a:pt x="283" y="277"/>
                    <a:pt x="283" y="277"/>
                  </a:cubicBezTo>
                  <a:cubicBezTo>
                    <a:pt x="234" y="277"/>
                    <a:pt x="234" y="277"/>
                    <a:pt x="234" y="277"/>
                  </a:cubicBezTo>
                  <a:cubicBezTo>
                    <a:pt x="243" y="263"/>
                    <a:pt x="249" y="252"/>
                    <a:pt x="249" y="251"/>
                  </a:cubicBezTo>
                  <a:cubicBezTo>
                    <a:pt x="250" y="250"/>
                    <a:pt x="250" y="250"/>
                    <a:pt x="250" y="250"/>
                  </a:cubicBezTo>
                  <a:cubicBezTo>
                    <a:pt x="239" y="239"/>
                    <a:pt x="239" y="239"/>
                    <a:pt x="239" y="239"/>
                  </a:cubicBezTo>
                  <a:cubicBezTo>
                    <a:pt x="252" y="241"/>
                    <a:pt x="252" y="241"/>
                    <a:pt x="252" y="241"/>
                  </a:cubicBezTo>
                  <a:cubicBezTo>
                    <a:pt x="249" y="200"/>
                    <a:pt x="249" y="200"/>
                    <a:pt x="249" y="200"/>
                  </a:cubicBezTo>
                  <a:cubicBezTo>
                    <a:pt x="293" y="211"/>
                    <a:pt x="293" y="211"/>
                    <a:pt x="293" y="211"/>
                  </a:cubicBezTo>
                  <a:cubicBezTo>
                    <a:pt x="296" y="211"/>
                    <a:pt x="296" y="211"/>
                    <a:pt x="296" y="211"/>
                  </a:cubicBezTo>
                  <a:cubicBezTo>
                    <a:pt x="298" y="214"/>
                    <a:pt x="298" y="214"/>
                    <a:pt x="298" y="214"/>
                  </a:cubicBezTo>
                  <a:cubicBezTo>
                    <a:pt x="307" y="226"/>
                    <a:pt x="313" y="240"/>
                    <a:pt x="316" y="254"/>
                  </a:cubicBezTo>
                  <a:cubicBezTo>
                    <a:pt x="317" y="254"/>
                    <a:pt x="317" y="254"/>
                    <a:pt x="317" y="254"/>
                  </a:cubicBezTo>
                  <a:close/>
                  <a:moveTo>
                    <a:pt x="228" y="277"/>
                  </a:moveTo>
                  <a:cubicBezTo>
                    <a:pt x="235" y="265"/>
                    <a:pt x="240" y="255"/>
                    <a:pt x="243" y="251"/>
                  </a:cubicBezTo>
                  <a:cubicBezTo>
                    <a:pt x="229" y="238"/>
                    <a:pt x="229" y="238"/>
                    <a:pt x="229" y="238"/>
                  </a:cubicBezTo>
                  <a:cubicBezTo>
                    <a:pt x="231" y="233"/>
                    <a:pt x="231" y="233"/>
                    <a:pt x="231" y="233"/>
                  </a:cubicBezTo>
                  <a:cubicBezTo>
                    <a:pt x="246" y="235"/>
                    <a:pt x="246" y="235"/>
                    <a:pt x="246" y="235"/>
                  </a:cubicBezTo>
                  <a:cubicBezTo>
                    <a:pt x="245" y="199"/>
                    <a:pt x="245" y="199"/>
                    <a:pt x="245" y="199"/>
                  </a:cubicBezTo>
                  <a:cubicBezTo>
                    <a:pt x="230" y="195"/>
                    <a:pt x="230" y="195"/>
                    <a:pt x="230" y="195"/>
                  </a:cubicBezTo>
                  <a:cubicBezTo>
                    <a:pt x="218" y="204"/>
                    <a:pt x="218" y="204"/>
                    <a:pt x="218" y="204"/>
                  </a:cubicBezTo>
                  <a:cubicBezTo>
                    <a:pt x="187" y="277"/>
                    <a:pt x="187" y="277"/>
                    <a:pt x="187" y="277"/>
                  </a:cubicBezTo>
                  <a:cubicBezTo>
                    <a:pt x="228" y="277"/>
                    <a:pt x="228" y="277"/>
                    <a:pt x="228" y="277"/>
                  </a:cubicBezTo>
                  <a:close/>
                  <a:moveTo>
                    <a:pt x="111" y="198"/>
                  </a:moveTo>
                  <a:cubicBezTo>
                    <a:pt x="110" y="235"/>
                    <a:pt x="110" y="235"/>
                    <a:pt x="110" y="235"/>
                  </a:cubicBezTo>
                  <a:cubicBezTo>
                    <a:pt x="124" y="233"/>
                    <a:pt x="124" y="233"/>
                    <a:pt x="124" y="233"/>
                  </a:cubicBezTo>
                  <a:cubicBezTo>
                    <a:pt x="127" y="238"/>
                    <a:pt x="127" y="238"/>
                    <a:pt x="127" y="238"/>
                  </a:cubicBezTo>
                  <a:cubicBezTo>
                    <a:pt x="113" y="251"/>
                    <a:pt x="113" y="251"/>
                    <a:pt x="113" y="251"/>
                  </a:cubicBezTo>
                  <a:cubicBezTo>
                    <a:pt x="115" y="255"/>
                    <a:pt x="121" y="265"/>
                    <a:pt x="127" y="277"/>
                  </a:cubicBezTo>
                  <a:cubicBezTo>
                    <a:pt x="170" y="277"/>
                    <a:pt x="170" y="277"/>
                    <a:pt x="170" y="277"/>
                  </a:cubicBezTo>
                  <a:cubicBezTo>
                    <a:pt x="135" y="204"/>
                    <a:pt x="135" y="204"/>
                    <a:pt x="135" y="204"/>
                  </a:cubicBezTo>
                  <a:cubicBezTo>
                    <a:pt x="123" y="195"/>
                    <a:pt x="123" y="195"/>
                    <a:pt x="123" y="195"/>
                  </a:cubicBezTo>
                  <a:lnTo>
                    <a:pt x="111" y="198"/>
                  </a:ln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defTabSz="1096645"/>
              <a:endParaRPr lang="zh-CN" altLang="en-US" sz="2160">
                <a:solidFill>
                  <a:prstClr val="black"/>
                </a:solidFill>
              </a:endParaRPr>
            </a:p>
          </p:txBody>
        </p:sp>
      </p:grpSp>
      <p:grpSp>
        <p:nvGrpSpPr>
          <p:cNvPr id="17" name="组合 16"/>
          <p:cNvGrpSpPr/>
          <p:nvPr/>
        </p:nvGrpSpPr>
        <p:grpSpPr>
          <a:xfrm>
            <a:off x="9243264" y="663893"/>
            <a:ext cx="679680" cy="679680"/>
            <a:chOff x="7452320" y="2492896"/>
            <a:chExt cx="864096" cy="864096"/>
          </a:xfrm>
        </p:grpSpPr>
        <p:sp>
          <p:nvSpPr>
            <p:cNvPr id="18" name="椭圆 17"/>
            <p:cNvSpPr/>
            <p:nvPr/>
          </p:nvSpPr>
          <p:spPr>
            <a:xfrm>
              <a:off x="7452320" y="2492896"/>
              <a:ext cx="864096" cy="864096"/>
            </a:xfrm>
            <a:prstGeom prst="ellipse">
              <a:avLst/>
            </a:prstGeom>
            <a:solidFill>
              <a:schemeClr val="tx2">
                <a:lumMod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822325"/>
              <a:endParaRPr lang="zh-CN" altLang="en-US" sz="3600">
                <a:solidFill>
                  <a:prstClr val="white"/>
                </a:solidFill>
                <a:latin typeface="Calibri" panose="020F0502020204030204"/>
                <a:ea typeface="微软雅黑" panose="020B0503020204020204" pitchFamily="34" charset="-122"/>
              </a:endParaRPr>
            </a:p>
          </p:txBody>
        </p:sp>
        <p:sp>
          <p:nvSpPr>
            <p:cNvPr id="19" name="Freeform 16"/>
            <p:cNvSpPr>
              <a:spLocks noEditPoints="1"/>
            </p:cNvSpPr>
            <p:nvPr/>
          </p:nvSpPr>
          <p:spPr bwMode="auto">
            <a:xfrm>
              <a:off x="7622990" y="2640970"/>
              <a:ext cx="533049" cy="589156"/>
            </a:xfrm>
            <a:custGeom>
              <a:avLst/>
              <a:gdLst>
                <a:gd name="T0" fmla="*/ 448 w 1053"/>
                <a:gd name="T1" fmla="*/ 1024 h 1145"/>
                <a:gd name="T2" fmla="*/ 432 w 1053"/>
                <a:gd name="T3" fmla="*/ 1076 h 1145"/>
                <a:gd name="T4" fmla="*/ 447 w 1053"/>
                <a:gd name="T5" fmla="*/ 1101 h 1145"/>
                <a:gd name="T6" fmla="*/ 462 w 1053"/>
                <a:gd name="T7" fmla="*/ 1108 h 1145"/>
                <a:gd name="T8" fmla="*/ 492 w 1053"/>
                <a:gd name="T9" fmla="*/ 1138 h 1145"/>
                <a:gd name="T10" fmla="*/ 523 w 1053"/>
                <a:gd name="T11" fmla="*/ 1145 h 1145"/>
                <a:gd name="T12" fmla="*/ 556 w 1053"/>
                <a:gd name="T13" fmla="*/ 1140 h 1145"/>
                <a:gd name="T14" fmla="*/ 590 w 1053"/>
                <a:gd name="T15" fmla="*/ 1109 h 1145"/>
                <a:gd name="T16" fmla="*/ 597 w 1053"/>
                <a:gd name="T17" fmla="*/ 1107 h 1145"/>
                <a:gd name="T18" fmla="*/ 619 w 1053"/>
                <a:gd name="T19" fmla="*/ 1086 h 1145"/>
                <a:gd name="T20" fmla="*/ 622 w 1053"/>
                <a:gd name="T21" fmla="*/ 1040 h 1145"/>
                <a:gd name="T22" fmla="*/ 527 w 1053"/>
                <a:gd name="T23" fmla="*/ 240 h 1145"/>
                <a:gd name="T24" fmla="*/ 303 w 1053"/>
                <a:gd name="T25" fmla="*/ 705 h 1145"/>
                <a:gd name="T26" fmla="*/ 428 w 1053"/>
                <a:gd name="T27" fmla="*/ 935 h 1145"/>
                <a:gd name="T28" fmla="*/ 437 w 1053"/>
                <a:gd name="T29" fmla="*/ 996 h 1145"/>
                <a:gd name="T30" fmla="*/ 648 w 1053"/>
                <a:gd name="T31" fmla="*/ 964 h 1145"/>
                <a:gd name="T32" fmla="*/ 724 w 1053"/>
                <a:gd name="T33" fmla="*/ 739 h 1145"/>
                <a:gd name="T34" fmla="*/ 807 w 1053"/>
                <a:gd name="T35" fmla="*/ 532 h 1145"/>
                <a:gd name="T36" fmla="*/ 527 w 1053"/>
                <a:gd name="T37" fmla="*/ 240 h 1145"/>
                <a:gd name="T38" fmla="*/ 912 w 1053"/>
                <a:gd name="T39" fmla="*/ 699 h 1145"/>
                <a:gd name="T40" fmla="*/ 868 w 1053"/>
                <a:gd name="T41" fmla="*/ 775 h 1145"/>
                <a:gd name="T42" fmla="*/ 982 w 1053"/>
                <a:gd name="T43" fmla="*/ 790 h 1145"/>
                <a:gd name="T44" fmla="*/ 338 w 1053"/>
                <a:gd name="T45" fmla="*/ 200 h 1145"/>
                <a:gd name="T46" fmla="*/ 323 w 1053"/>
                <a:gd name="T47" fmla="*/ 87 h 1145"/>
                <a:gd name="T48" fmla="*/ 247 w 1053"/>
                <a:gd name="T49" fmla="*/ 130 h 1145"/>
                <a:gd name="T50" fmla="*/ 338 w 1053"/>
                <a:gd name="T51" fmla="*/ 200 h 1145"/>
                <a:gd name="T52" fmla="*/ 730 w 1053"/>
                <a:gd name="T53" fmla="*/ 87 h 1145"/>
                <a:gd name="T54" fmla="*/ 715 w 1053"/>
                <a:gd name="T55" fmla="*/ 200 h 1145"/>
                <a:gd name="T56" fmla="*/ 806 w 1053"/>
                <a:gd name="T57" fmla="*/ 130 h 1145"/>
                <a:gd name="T58" fmla="*/ 1009 w 1053"/>
                <a:gd name="T59" fmla="*/ 483 h 1145"/>
                <a:gd name="T60" fmla="*/ 903 w 1053"/>
                <a:gd name="T61" fmla="*/ 526 h 1145"/>
                <a:gd name="T62" fmla="*/ 1009 w 1053"/>
                <a:gd name="T63" fmla="*/ 570 h 1145"/>
                <a:gd name="T64" fmla="*/ 1009 w 1053"/>
                <a:gd name="T65" fmla="*/ 483 h 1145"/>
                <a:gd name="T66" fmla="*/ 570 w 1053"/>
                <a:gd name="T67" fmla="*/ 106 h 1145"/>
                <a:gd name="T68" fmla="*/ 526 w 1053"/>
                <a:gd name="T69" fmla="*/ 0 h 1145"/>
                <a:gd name="T70" fmla="*/ 483 w 1053"/>
                <a:gd name="T71" fmla="*/ 106 h 1145"/>
                <a:gd name="T72" fmla="*/ 184 w 1053"/>
                <a:gd name="T73" fmla="*/ 278 h 1145"/>
                <a:gd name="T74" fmla="*/ 70 w 1053"/>
                <a:gd name="T75" fmla="*/ 263 h 1145"/>
                <a:gd name="T76" fmla="*/ 140 w 1053"/>
                <a:gd name="T77" fmla="*/ 354 h 1145"/>
                <a:gd name="T78" fmla="*/ 184 w 1053"/>
                <a:gd name="T79" fmla="*/ 278 h 1145"/>
                <a:gd name="T80" fmla="*/ 966 w 1053"/>
                <a:gd name="T81" fmla="*/ 323 h 1145"/>
                <a:gd name="T82" fmla="*/ 923 w 1053"/>
                <a:gd name="T83" fmla="*/ 247 h 1145"/>
                <a:gd name="T84" fmla="*/ 852 w 1053"/>
                <a:gd name="T85" fmla="*/ 338 h 1145"/>
                <a:gd name="T86" fmla="*/ 140 w 1053"/>
                <a:gd name="T87" fmla="*/ 699 h 1145"/>
                <a:gd name="T88" fmla="*/ 70 w 1053"/>
                <a:gd name="T89" fmla="*/ 790 h 1145"/>
                <a:gd name="T90" fmla="*/ 184 w 1053"/>
                <a:gd name="T91" fmla="*/ 775 h 1145"/>
                <a:gd name="T92" fmla="*/ 140 w 1053"/>
                <a:gd name="T93" fmla="*/ 699 h 1145"/>
                <a:gd name="T94" fmla="*/ 106 w 1053"/>
                <a:gd name="T95" fmla="*/ 483 h 1145"/>
                <a:gd name="T96" fmla="*/ 0 w 1053"/>
                <a:gd name="T97" fmla="*/ 526 h 1145"/>
                <a:gd name="T98" fmla="*/ 106 w 1053"/>
                <a:gd name="T99" fmla="*/ 570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53" h="1145">
                  <a:moveTo>
                    <a:pt x="606" y="1024"/>
                  </a:moveTo>
                  <a:lnTo>
                    <a:pt x="448" y="1024"/>
                  </a:lnTo>
                  <a:cubicBezTo>
                    <a:pt x="439" y="1024"/>
                    <a:pt x="432" y="1031"/>
                    <a:pt x="432" y="1040"/>
                  </a:cubicBezTo>
                  <a:lnTo>
                    <a:pt x="432" y="1076"/>
                  </a:lnTo>
                  <a:cubicBezTo>
                    <a:pt x="432" y="1079"/>
                    <a:pt x="433" y="1083"/>
                    <a:pt x="435" y="1086"/>
                  </a:cubicBezTo>
                  <a:lnTo>
                    <a:pt x="447" y="1101"/>
                  </a:lnTo>
                  <a:cubicBezTo>
                    <a:pt x="449" y="1103"/>
                    <a:pt x="452" y="1105"/>
                    <a:pt x="455" y="1106"/>
                  </a:cubicBezTo>
                  <a:cubicBezTo>
                    <a:pt x="457" y="1107"/>
                    <a:pt x="459" y="1107"/>
                    <a:pt x="462" y="1108"/>
                  </a:cubicBezTo>
                  <a:cubicBezTo>
                    <a:pt x="463" y="1108"/>
                    <a:pt x="464" y="1108"/>
                    <a:pt x="465" y="1109"/>
                  </a:cubicBezTo>
                  <a:lnTo>
                    <a:pt x="492" y="1138"/>
                  </a:lnTo>
                  <a:cubicBezTo>
                    <a:pt x="494" y="1139"/>
                    <a:pt x="496" y="1141"/>
                    <a:pt x="498" y="1142"/>
                  </a:cubicBezTo>
                  <a:cubicBezTo>
                    <a:pt x="504" y="1144"/>
                    <a:pt x="513" y="1145"/>
                    <a:pt x="523" y="1145"/>
                  </a:cubicBezTo>
                  <a:lnTo>
                    <a:pt x="525" y="1145"/>
                  </a:lnTo>
                  <a:cubicBezTo>
                    <a:pt x="542" y="1145"/>
                    <a:pt x="551" y="1142"/>
                    <a:pt x="556" y="1140"/>
                  </a:cubicBezTo>
                  <a:cubicBezTo>
                    <a:pt x="558" y="1139"/>
                    <a:pt x="560" y="1138"/>
                    <a:pt x="561" y="1137"/>
                  </a:cubicBezTo>
                  <a:cubicBezTo>
                    <a:pt x="561" y="1137"/>
                    <a:pt x="589" y="1109"/>
                    <a:pt x="590" y="1109"/>
                  </a:cubicBezTo>
                  <a:cubicBezTo>
                    <a:pt x="591" y="1108"/>
                    <a:pt x="592" y="1108"/>
                    <a:pt x="593" y="1108"/>
                  </a:cubicBezTo>
                  <a:cubicBezTo>
                    <a:pt x="595" y="1108"/>
                    <a:pt x="596" y="1108"/>
                    <a:pt x="597" y="1107"/>
                  </a:cubicBezTo>
                  <a:cubicBezTo>
                    <a:pt x="602" y="1107"/>
                    <a:pt x="606" y="1105"/>
                    <a:pt x="609" y="1101"/>
                  </a:cubicBezTo>
                  <a:lnTo>
                    <a:pt x="619" y="1086"/>
                  </a:lnTo>
                  <a:cubicBezTo>
                    <a:pt x="621" y="1083"/>
                    <a:pt x="622" y="1080"/>
                    <a:pt x="622" y="1077"/>
                  </a:cubicBezTo>
                  <a:lnTo>
                    <a:pt x="622" y="1040"/>
                  </a:lnTo>
                  <a:cubicBezTo>
                    <a:pt x="622" y="1031"/>
                    <a:pt x="615" y="1024"/>
                    <a:pt x="606" y="1024"/>
                  </a:cubicBezTo>
                  <a:close/>
                  <a:moveTo>
                    <a:pt x="527" y="240"/>
                  </a:moveTo>
                  <a:cubicBezTo>
                    <a:pt x="373" y="240"/>
                    <a:pt x="248" y="370"/>
                    <a:pt x="247" y="531"/>
                  </a:cubicBezTo>
                  <a:cubicBezTo>
                    <a:pt x="247" y="594"/>
                    <a:pt x="266" y="654"/>
                    <a:pt x="303" y="705"/>
                  </a:cubicBezTo>
                  <a:cubicBezTo>
                    <a:pt x="304" y="707"/>
                    <a:pt x="322" y="730"/>
                    <a:pt x="331" y="740"/>
                  </a:cubicBezTo>
                  <a:cubicBezTo>
                    <a:pt x="396" y="820"/>
                    <a:pt x="428" y="884"/>
                    <a:pt x="428" y="935"/>
                  </a:cubicBezTo>
                  <a:cubicBezTo>
                    <a:pt x="415" y="939"/>
                    <a:pt x="406" y="950"/>
                    <a:pt x="406" y="964"/>
                  </a:cubicBezTo>
                  <a:cubicBezTo>
                    <a:pt x="406" y="982"/>
                    <a:pt x="420" y="996"/>
                    <a:pt x="437" y="996"/>
                  </a:cubicBezTo>
                  <a:lnTo>
                    <a:pt x="617" y="996"/>
                  </a:lnTo>
                  <a:cubicBezTo>
                    <a:pt x="634" y="996"/>
                    <a:pt x="648" y="982"/>
                    <a:pt x="648" y="964"/>
                  </a:cubicBezTo>
                  <a:cubicBezTo>
                    <a:pt x="648" y="954"/>
                    <a:pt x="643" y="944"/>
                    <a:pt x="635" y="939"/>
                  </a:cubicBezTo>
                  <a:cubicBezTo>
                    <a:pt x="634" y="881"/>
                    <a:pt x="663" y="815"/>
                    <a:pt x="724" y="739"/>
                  </a:cubicBezTo>
                  <a:cubicBezTo>
                    <a:pt x="733" y="729"/>
                    <a:pt x="750" y="707"/>
                    <a:pt x="751" y="706"/>
                  </a:cubicBezTo>
                  <a:cubicBezTo>
                    <a:pt x="787" y="655"/>
                    <a:pt x="807" y="595"/>
                    <a:pt x="807" y="532"/>
                  </a:cubicBezTo>
                  <a:cubicBezTo>
                    <a:pt x="807" y="454"/>
                    <a:pt x="778" y="381"/>
                    <a:pt x="726" y="326"/>
                  </a:cubicBezTo>
                  <a:cubicBezTo>
                    <a:pt x="673" y="271"/>
                    <a:pt x="603" y="240"/>
                    <a:pt x="527" y="240"/>
                  </a:cubicBezTo>
                  <a:close/>
                  <a:moveTo>
                    <a:pt x="966" y="730"/>
                  </a:moveTo>
                  <a:lnTo>
                    <a:pt x="912" y="699"/>
                  </a:lnTo>
                  <a:cubicBezTo>
                    <a:pt x="891" y="687"/>
                    <a:pt x="864" y="694"/>
                    <a:pt x="852" y="715"/>
                  </a:cubicBezTo>
                  <a:cubicBezTo>
                    <a:pt x="840" y="736"/>
                    <a:pt x="847" y="762"/>
                    <a:pt x="868" y="775"/>
                  </a:cubicBezTo>
                  <a:lnTo>
                    <a:pt x="923" y="806"/>
                  </a:lnTo>
                  <a:cubicBezTo>
                    <a:pt x="943" y="818"/>
                    <a:pt x="970" y="811"/>
                    <a:pt x="982" y="790"/>
                  </a:cubicBezTo>
                  <a:cubicBezTo>
                    <a:pt x="994" y="769"/>
                    <a:pt x="987" y="742"/>
                    <a:pt x="966" y="730"/>
                  </a:cubicBezTo>
                  <a:close/>
                  <a:moveTo>
                    <a:pt x="338" y="200"/>
                  </a:moveTo>
                  <a:cubicBezTo>
                    <a:pt x="359" y="188"/>
                    <a:pt x="366" y="162"/>
                    <a:pt x="354" y="141"/>
                  </a:cubicBezTo>
                  <a:lnTo>
                    <a:pt x="323" y="87"/>
                  </a:lnTo>
                  <a:cubicBezTo>
                    <a:pt x="311" y="66"/>
                    <a:pt x="284" y="58"/>
                    <a:pt x="263" y="71"/>
                  </a:cubicBezTo>
                  <a:cubicBezTo>
                    <a:pt x="242" y="83"/>
                    <a:pt x="235" y="109"/>
                    <a:pt x="247" y="130"/>
                  </a:cubicBezTo>
                  <a:lnTo>
                    <a:pt x="278" y="184"/>
                  </a:lnTo>
                  <a:cubicBezTo>
                    <a:pt x="290" y="205"/>
                    <a:pt x="317" y="213"/>
                    <a:pt x="338" y="200"/>
                  </a:cubicBezTo>
                  <a:close/>
                  <a:moveTo>
                    <a:pt x="790" y="71"/>
                  </a:moveTo>
                  <a:cubicBezTo>
                    <a:pt x="769" y="58"/>
                    <a:pt x="742" y="66"/>
                    <a:pt x="730" y="87"/>
                  </a:cubicBezTo>
                  <a:lnTo>
                    <a:pt x="699" y="141"/>
                  </a:lnTo>
                  <a:cubicBezTo>
                    <a:pt x="686" y="162"/>
                    <a:pt x="694" y="188"/>
                    <a:pt x="715" y="200"/>
                  </a:cubicBezTo>
                  <a:cubicBezTo>
                    <a:pt x="735" y="213"/>
                    <a:pt x="762" y="205"/>
                    <a:pt x="774" y="184"/>
                  </a:cubicBezTo>
                  <a:lnTo>
                    <a:pt x="806" y="130"/>
                  </a:lnTo>
                  <a:cubicBezTo>
                    <a:pt x="818" y="109"/>
                    <a:pt x="811" y="83"/>
                    <a:pt x="790" y="71"/>
                  </a:cubicBezTo>
                  <a:close/>
                  <a:moveTo>
                    <a:pt x="1009" y="483"/>
                  </a:moveTo>
                  <a:lnTo>
                    <a:pt x="947" y="483"/>
                  </a:lnTo>
                  <a:cubicBezTo>
                    <a:pt x="922" y="483"/>
                    <a:pt x="903" y="502"/>
                    <a:pt x="903" y="526"/>
                  </a:cubicBezTo>
                  <a:cubicBezTo>
                    <a:pt x="903" y="551"/>
                    <a:pt x="922" y="570"/>
                    <a:pt x="947" y="570"/>
                  </a:cubicBezTo>
                  <a:lnTo>
                    <a:pt x="1009" y="570"/>
                  </a:lnTo>
                  <a:cubicBezTo>
                    <a:pt x="1033" y="570"/>
                    <a:pt x="1053" y="551"/>
                    <a:pt x="1053" y="526"/>
                  </a:cubicBezTo>
                  <a:cubicBezTo>
                    <a:pt x="1053" y="502"/>
                    <a:pt x="1033" y="483"/>
                    <a:pt x="1009" y="483"/>
                  </a:cubicBezTo>
                  <a:close/>
                  <a:moveTo>
                    <a:pt x="526" y="150"/>
                  </a:moveTo>
                  <a:cubicBezTo>
                    <a:pt x="550" y="150"/>
                    <a:pt x="570" y="130"/>
                    <a:pt x="570" y="106"/>
                  </a:cubicBezTo>
                  <a:lnTo>
                    <a:pt x="570" y="44"/>
                  </a:lnTo>
                  <a:cubicBezTo>
                    <a:pt x="570" y="20"/>
                    <a:pt x="550" y="0"/>
                    <a:pt x="526" y="0"/>
                  </a:cubicBezTo>
                  <a:cubicBezTo>
                    <a:pt x="502" y="0"/>
                    <a:pt x="483" y="20"/>
                    <a:pt x="483" y="44"/>
                  </a:cubicBezTo>
                  <a:lnTo>
                    <a:pt x="483" y="106"/>
                  </a:lnTo>
                  <a:cubicBezTo>
                    <a:pt x="483" y="130"/>
                    <a:pt x="502" y="150"/>
                    <a:pt x="526" y="150"/>
                  </a:cubicBezTo>
                  <a:close/>
                  <a:moveTo>
                    <a:pt x="184" y="278"/>
                  </a:moveTo>
                  <a:lnTo>
                    <a:pt x="130" y="247"/>
                  </a:lnTo>
                  <a:cubicBezTo>
                    <a:pt x="109" y="235"/>
                    <a:pt x="82" y="242"/>
                    <a:pt x="70" y="263"/>
                  </a:cubicBezTo>
                  <a:cubicBezTo>
                    <a:pt x="58" y="284"/>
                    <a:pt x="65" y="311"/>
                    <a:pt x="86" y="323"/>
                  </a:cubicBezTo>
                  <a:lnTo>
                    <a:pt x="140" y="354"/>
                  </a:lnTo>
                  <a:cubicBezTo>
                    <a:pt x="161" y="366"/>
                    <a:pt x="188" y="359"/>
                    <a:pt x="200" y="338"/>
                  </a:cubicBezTo>
                  <a:cubicBezTo>
                    <a:pt x="212" y="317"/>
                    <a:pt x="205" y="291"/>
                    <a:pt x="184" y="278"/>
                  </a:cubicBezTo>
                  <a:close/>
                  <a:moveTo>
                    <a:pt x="912" y="354"/>
                  </a:moveTo>
                  <a:lnTo>
                    <a:pt x="966" y="323"/>
                  </a:lnTo>
                  <a:cubicBezTo>
                    <a:pt x="987" y="311"/>
                    <a:pt x="994" y="284"/>
                    <a:pt x="982" y="263"/>
                  </a:cubicBezTo>
                  <a:cubicBezTo>
                    <a:pt x="970" y="242"/>
                    <a:pt x="943" y="235"/>
                    <a:pt x="923" y="247"/>
                  </a:cubicBezTo>
                  <a:lnTo>
                    <a:pt x="868" y="278"/>
                  </a:lnTo>
                  <a:cubicBezTo>
                    <a:pt x="847" y="291"/>
                    <a:pt x="840" y="317"/>
                    <a:pt x="852" y="338"/>
                  </a:cubicBezTo>
                  <a:cubicBezTo>
                    <a:pt x="864" y="359"/>
                    <a:pt x="891" y="366"/>
                    <a:pt x="912" y="354"/>
                  </a:cubicBezTo>
                  <a:close/>
                  <a:moveTo>
                    <a:pt x="140" y="699"/>
                  </a:moveTo>
                  <a:lnTo>
                    <a:pt x="86" y="730"/>
                  </a:lnTo>
                  <a:cubicBezTo>
                    <a:pt x="65" y="742"/>
                    <a:pt x="58" y="769"/>
                    <a:pt x="70" y="790"/>
                  </a:cubicBezTo>
                  <a:cubicBezTo>
                    <a:pt x="82" y="811"/>
                    <a:pt x="109" y="818"/>
                    <a:pt x="130" y="806"/>
                  </a:cubicBezTo>
                  <a:lnTo>
                    <a:pt x="184" y="775"/>
                  </a:lnTo>
                  <a:cubicBezTo>
                    <a:pt x="205" y="762"/>
                    <a:pt x="212" y="736"/>
                    <a:pt x="200" y="715"/>
                  </a:cubicBezTo>
                  <a:cubicBezTo>
                    <a:pt x="188" y="694"/>
                    <a:pt x="161" y="687"/>
                    <a:pt x="140" y="699"/>
                  </a:cubicBezTo>
                  <a:close/>
                  <a:moveTo>
                    <a:pt x="150" y="526"/>
                  </a:moveTo>
                  <a:cubicBezTo>
                    <a:pt x="150" y="502"/>
                    <a:pt x="130" y="483"/>
                    <a:pt x="106" y="483"/>
                  </a:cubicBezTo>
                  <a:lnTo>
                    <a:pt x="44" y="483"/>
                  </a:lnTo>
                  <a:cubicBezTo>
                    <a:pt x="19" y="483"/>
                    <a:pt x="0" y="502"/>
                    <a:pt x="0" y="526"/>
                  </a:cubicBezTo>
                  <a:cubicBezTo>
                    <a:pt x="0" y="551"/>
                    <a:pt x="19" y="570"/>
                    <a:pt x="44" y="570"/>
                  </a:cubicBezTo>
                  <a:lnTo>
                    <a:pt x="106" y="570"/>
                  </a:lnTo>
                  <a:cubicBezTo>
                    <a:pt x="130" y="570"/>
                    <a:pt x="150" y="551"/>
                    <a:pt x="150" y="526"/>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defTabSz="1096645"/>
              <a:endParaRPr lang="zh-CN" altLang="en-US" sz="2160">
                <a:solidFill>
                  <a:prstClr val="black"/>
                </a:solidFill>
              </a:endParaRPr>
            </a:p>
          </p:txBody>
        </p:sp>
      </p:grpSp>
      <p:grpSp>
        <p:nvGrpSpPr>
          <p:cNvPr id="20" name="组合 19"/>
          <p:cNvGrpSpPr/>
          <p:nvPr/>
        </p:nvGrpSpPr>
        <p:grpSpPr>
          <a:xfrm>
            <a:off x="10116491" y="663893"/>
            <a:ext cx="679680" cy="679680"/>
            <a:chOff x="7742596" y="2492896"/>
            <a:chExt cx="864096" cy="864096"/>
          </a:xfrm>
        </p:grpSpPr>
        <p:sp>
          <p:nvSpPr>
            <p:cNvPr id="21" name="椭圆 20"/>
            <p:cNvSpPr/>
            <p:nvPr/>
          </p:nvSpPr>
          <p:spPr>
            <a:xfrm>
              <a:off x="7742596" y="2492896"/>
              <a:ext cx="864096" cy="864096"/>
            </a:xfrm>
            <a:prstGeom prst="ellipse">
              <a:avLst/>
            </a:prstGeom>
            <a:solidFill>
              <a:schemeClr val="tx2">
                <a:lumMod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822325"/>
              <a:endParaRPr lang="zh-CN" altLang="en-US" sz="3600">
                <a:solidFill>
                  <a:prstClr val="white"/>
                </a:solidFill>
                <a:latin typeface="Calibri" panose="020F0502020204030204"/>
                <a:ea typeface="微软雅黑" panose="020B0503020204020204" pitchFamily="34" charset="-122"/>
              </a:endParaRPr>
            </a:p>
          </p:txBody>
        </p:sp>
        <p:sp>
          <p:nvSpPr>
            <p:cNvPr id="22" name="Freeform 79"/>
            <p:cNvSpPr>
              <a:spLocks noChangeAspect="1" noEditPoints="1"/>
            </p:cNvSpPr>
            <p:nvPr/>
          </p:nvSpPr>
          <p:spPr bwMode="black">
            <a:xfrm>
              <a:off x="8012942" y="2686387"/>
              <a:ext cx="344021" cy="464952"/>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74083" tIns="37040" rIns="74083" bIns="37040" numCol="1" anchor="t" anchorCtr="0" compatLnSpc="1"/>
            <a:lstStyle/>
            <a:p>
              <a:pPr defTabSz="1096645"/>
              <a:endParaRPr lang="en-US" sz="1440">
                <a:solidFill>
                  <a:srgbClr val="FFFFFF"/>
                </a:solidFill>
                <a:latin typeface="Calibri" panose="020F0502020204030204"/>
                <a:ea typeface="幼圆" panose="02010509060101010101" charset="-122"/>
              </a:endParaRPr>
            </a:p>
          </p:txBody>
        </p:sp>
      </p:grpSp>
      <p:sp>
        <p:nvSpPr>
          <p:cNvPr id="23" name="文本框 8">
            <a:extLst>
              <a:ext uri="{FF2B5EF4-FFF2-40B4-BE49-F238E27FC236}">
                <a16:creationId xmlns:a16="http://schemas.microsoft.com/office/drawing/2014/main" id="{D65D087B-1572-3B4E-8FD2-AE6109DC31E9}"/>
              </a:ext>
            </a:extLst>
          </p:cNvPr>
          <p:cNvSpPr txBox="1"/>
          <p:nvPr/>
        </p:nvSpPr>
        <p:spPr>
          <a:xfrm>
            <a:off x="4061346" y="3142305"/>
            <a:ext cx="4856586" cy="1264962"/>
          </a:xfrm>
          <a:prstGeom prst="rect">
            <a:avLst/>
          </a:prstGeom>
          <a:noFill/>
        </p:spPr>
        <p:txBody>
          <a:bodyPr wrap="none" lIns="82296" tIns="41148" rIns="82296" bIns="41148" rtlCol="0">
            <a:spAutoFit/>
          </a:bodyPr>
          <a:lstStyle/>
          <a:p>
            <a:pPr defTabSz="1096645"/>
            <a:r>
              <a:rPr lang="zh-CN" altLang="en-US" sz="1920" b="1" dirty="0">
                <a:solidFill>
                  <a:prstClr val="white"/>
                </a:solidFill>
                <a:latin typeface="微软雅黑" panose="020B0503020204020204" pitchFamily="34" charset="-122"/>
                <a:ea typeface="微软雅黑" panose="020B0503020204020204" pitchFamily="34" charset="-122"/>
              </a:rPr>
              <a:t>小组分工：</a:t>
            </a:r>
            <a:endParaRPr lang="en-US" altLang="zh-CN" sz="1920" b="1" dirty="0">
              <a:solidFill>
                <a:prstClr val="white"/>
              </a:solidFill>
              <a:latin typeface="微软雅黑" panose="020B0503020204020204" pitchFamily="34" charset="-122"/>
              <a:ea typeface="微软雅黑" panose="020B0503020204020204" pitchFamily="34" charset="-122"/>
            </a:endParaRPr>
          </a:p>
          <a:p>
            <a:pPr defTabSz="1096645"/>
            <a:r>
              <a:rPr lang="zh-CN" altLang="en-US" sz="1920" b="1" dirty="0">
                <a:solidFill>
                  <a:prstClr val="white"/>
                </a:solidFill>
                <a:latin typeface="微软雅黑" panose="020B0503020204020204" pitchFamily="34" charset="-122"/>
                <a:ea typeface="微软雅黑" panose="020B0503020204020204" pitchFamily="34" charset="-122"/>
              </a:rPr>
              <a:t>许小庆：研究背景，文献综述</a:t>
            </a:r>
            <a:endParaRPr lang="en-US" altLang="zh-CN" sz="1920" b="1" dirty="0">
              <a:solidFill>
                <a:prstClr val="white"/>
              </a:solidFill>
              <a:latin typeface="微软雅黑" panose="020B0503020204020204" pitchFamily="34" charset="-122"/>
              <a:ea typeface="微软雅黑" panose="020B0503020204020204" pitchFamily="34" charset="-122"/>
            </a:endParaRPr>
          </a:p>
          <a:p>
            <a:pPr defTabSz="1096645"/>
            <a:r>
              <a:rPr lang="zh-CN" altLang="en-US" sz="1920" b="1" dirty="0">
                <a:solidFill>
                  <a:prstClr val="white"/>
                </a:solidFill>
                <a:latin typeface="微软雅黑" panose="020B0503020204020204" pitchFamily="34" charset="-122"/>
                <a:ea typeface="微软雅黑" panose="020B0503020204020204" pitchFamily="34" charset="-122"/>
              </a:rPr>
              <a:t>谭琳洁：数据收集，网络图绘制与初步分析</a:t>
            </a:r>
            <a:endParaRPr lang="en-US" altLang="zh-CN" sz="1920" b="1" dirty="0">
              <a:solidFill>
                <a:prstClr val="white"/>
              </a:solidFill>
              <a:latin typeface="微软雅黑" panose="020B0503020204020204" pitchFamily="34" charset="-122"/>
              <a:ea typeface="微软雅黑" panose="020B0503020204020204" pitchFamily="34" charset="-122"/>
            </a:endParaRPr>
          </a:p>
          <a:p>
            <a:pPr defTabSz="1096645"/>
            <a:r>
              <a:rPr lang="zh-CN" altLang="en-US" sz="1920" b="1" dirty="0">
                <a:solidFill>
                  <a:prstClr val="white"/>
                </a:solidFill>
                <a:latin typeface="微软雅黑" panose="020B0503020204020204" pitchFamily="34" charset="-122"/>
                <a:ea typeface="微软雅黑" panose="020B0503020204020204" pitchFamily="34" charset="-122"/>
              </a:rPr>
              <a:t>张倍思：研究框架，数据处理，网络构建</a:t>
            </a:r>
          </a:p>
        </p:txBody>
      </p:sp>
    </p:spTree>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23A4E86E-D38A-7F42-941B-8FACAE6A36F2}"/>
              </a:ext>
            </a:extLst>
          </p:cNvPr>
          <p:cNvSpPr/>
          <p:nvPr/>
        </p:nvSpPr>
        <p:spPr>
          <a:xfrm>
            <a:off x="4521817" y="5452849"/>
            <a:ext cx="5804962" cy="899183"/>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dirty="0"/>
          </a:p>
        </p:txBody>
      </p:sp>
      <p:sp>
        <p:nvSpPr>
          <p:cNvPr id="17" name="矩形 16">
            <a:extLst>
              <a:ext uri="{FF2B5EF4-FFF2-40B4-BE49-F238E27FC236}">
                <a16:creationId xmlns:a16="http://schemas.microsoft.com/office/drawing/2014/main" id="{46D3FC43-E5E4-0144-800D-420EA884D9CE}"/>
              </a:ext>
            </a:extLst>
          </p:cNvPr>
          <p:cNvSpPr/>
          <p:nvPr/>
        </p:nvSpPr>
        <p:spPr>
          <a:xfrm>
            <a:off x="1586939" y="827035"/>
            <a:ext cx="8715301" cy="88466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dirty="0"/>
          </a:p>
        </p:txBody>
      </p:sp>
      <p:sp>
        <p:nvSpPr>
          <p:cNvPr id="2" name="矩形 1">
            <a:extLst>
              <a:ext uri="{FF2B5EF4-FFF2-40B4-BE49-F238E27FC236}">
                <a16:creationId xmlns:a16="http://schemas.microsoft.com/office/drawing/2014/main" id="{375C74CE-7BB8-5640-A592-BF92B043D1E2}"/>
              </a:ext>
            </a:extLst>
          </p:cNvPr>
          <p:cNvSpPr/>
          <p:nvPr/>
        </p:nvSpPr>
        <p:spPr>
          <a:xfrm>
            <a:off x="1586938" y="2109270"/>
            <a:ext cx="8715301" cy="5061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中药方剂数据获取</a:t>
            </a:r>
          </a:p>
        </p:txBody>
      </p:sp>
      <p:sp>
        <p:nvSpPr>
          <p:cNvPr id="3" name="矩形 2">
            <a:extLst>
              <a:ext uri="{FF2B5EF4-FFF2-40B4-BE49-F238E27FC236}">
                <a16:creationId xmlns:a16="http://schemas.microsoft.com/office/drawing/2014/main" id="{3DB40544-DC8A-CB44-AC4B-0376532181E0}"/>
              </a:ext>
            </a:extLst>
          </p:cNvPr>
          <p:cNvSpPr/>
          <p:nvPr/>
        </p:nvSpPr>
        <p:spPr>
          <a:xfrm>
            <a:off x="1611478" y="3062262"/>
            <a:ext cx="8715301" cy="96176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t" anchorCtr="0"/>
          <a:lstStyle/>
          <a:p>
            <a:pPr algn="ctr"/>
            <a:r>
              <a:rPr kumimoji="1" lang="zh-CN" altLang="en-US" dirty="0"/>
              <a:t>数据预处理</a:t>
            </a:r>
            <a:endParaRPr kumimoji="1" lang="en-US" altLang="zh-CN" dirty="0"/>
          </a:p>
          <a:p>
            <a:pPr algn="ctr"/>
            <a:endParaRPr kumimoji="1" lang="zh-CN" altLang="en-US" dirty="0"/>
          </a:p>
        </p:txBody>
      </p:sp>
      <p:sp>
        <p:nvSpPr>
          <p:cNvPr id="4" name="矩形 3">
            <a:extLst>
              <a:ext uri="{FF2B5EF4-FFF2-40B4-BE49-F238E27FC236}">
                <a16:creationId xmlns:a16="http://schemas.microsoft.com/office/drawing/2014/main" id="{23962B59-1452-674A-A871-DAD7D63B08E0}"/>
              </a:ext>
            </a:extLst>
          </p:cNvPr>
          <p:cNvSpPr/>
          <p:nvPr/>
        </p:nvSpPr>
        <p:spPr>
          <a:xfrm>
            <a:off x="6565977" y="4565055"/>
            <a:ext cx="2025396" cy="5061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网络模型构建</a:t>
            </a:r>
          </a:p>
        </p:txBody>
      </p:sp>
      <p:sp>
        <p:nvSpPr>
          <p:cNvPr id="5" name="矩形 4">
            <a:extLst>
              <a:ext uri="{FF2B5EF4-FFF2-40B4-BE49-F238E27FC236}">
                <a16:creationId xmlns:a16="http://schemas.microsoft.com/office/drawing/2014/main" id="{E68DCA89-1D92-5749-87F7-86518AD44B87}"/>
              </a:ext>
            </a:extLst>
          </p:cNvPr>
          <p:cNvSpPr/>
          <p:nvPr/>
        </p:nvSpPr>
        <p:spPr>
          <a:xfrm>
            <a:off x="6565977" y="5649344"/>
            <a:ext cx="2030095" cy="5061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zh-CN" altLang="en-US" dirty="0"/>
              <a:t>中药网络聚类分析 </a:t>
            </a:r>
          </a:p>
        </p:txBody>
      </p:sp>
      <p:sp>
        <p:nvSpPr>
          <p:cNvPr id="6" name="矩形 5">
            <a:extLst>
              <a:ext uri="{FF2B5EF4-FFF2-40B4-BE49-F238E27FC236}">
                <a16:creationId xmlns:a16="http://schemas.microsoft.com/office/drawing/2014/main" id="{30097D68-3495-E640-8B66-FD7771BD39BC}"/>
              </a:ext>
            </a:extLst>
          </p:cNvPr>
          <p:cNvSpPr/>
          <p:nvPr/>
        </p:nvSpPr>
        <p:spPr>
          <a:xfrm>
            <a:off x="4781091" y="5649344"/>
            <a:ext cx="1534366" cy="5061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中心性分析</a:t>
            </a:r>
          </a:p>
        </p:txBody>
      </p:sp>
      <p:sp>
        <p:nvSpPr>
          <p:cNvPr id="7" name="矩形 6">
            <a:extLst>
              <a:ext uri="{FF2B5EF4-FFF2-40B4-BE49-F238E27FC236}">
                <a16:creationId xmlns:a16="http://schemas.microsoft.com/office/drawing/2014/main" id="{A5FC6718-6BF9-DD4C-BBCF-F7062211ED3C}"/>
              </a:ext>
            </a:extLst>
          </p:cNvPr>
          <p:cNvSpPr/>
          <p:nvPr/>
        </p:nvSpPr>
        <p:spPr>
          <a:xfrm>
            <a:off x="1586938" y="5443215"/>
            <a:ext cx="2563151" cy="90881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zh-CN" dirty="0"/>
              <a:t>关联规则分析 </a:t>
            </a:r>
            <a:endParaRPr lang="zh-CN" altLang="en-US" dirty="0"/>
          </a:p>
        </p:txBody>
      </p:sp>
      <p:sp>
        <p:nvSpPr>
          <p:cNvPr id="8" name="矩形 7">
            <a:extLst>
              <a:ext uri="{FF2B5EF4-FFF2-40B4-BE49-F238E27FC236}">
                <a16:creationId xmlns:a16="http://schemas.microsoft.com/office/drawing/2014/main" id="{FB42FCF2-E4D4-F44E-B6A0-EF39028F067B}"/>
              </a:ext>
            </a:extLst>
          </p:cNvPr>
          <p:cNvSpPr/>
          <p:nvPr/>
        </p:nvSpPr>
        <p:spPr>
          <a:xfrm>
            <a:off x="6114217" y="1027722"/>
            <a:ext cx="3675958" cy="5061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疾病选择</a:t>
            </a:r>
          </a:p>
        </p:txBody>
      </p:sp>
      <p:cxnSp>
        <p:nvCxnSpPr>
          <p:cNvPr id="9" name="直线箭头连接符 8">
            <a:extLst>
              <a:ext uri="{FF2B5EF4-FFF2-40B4-BE49-F238E27FC236}">
                <a16:creationId xmlns:a16="http://schemas.microsoft.com/office/drawing/2014/main" id="{4999C94E-D40D-E848-A40F-AD502371D56B}"/>
              </a:ext>
            </a:extLst>
          </p:cNvPr>
          <p:cNvCxnSpPr/>
          <p:nvPr/>
        </p:nvCxnSpPr>
        <p:spPr>
          <a:xfrm>
            <a:off x="6118388" y="2669154"/>
            <a:ext cx="1" cy="3671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EDCDD453-902A-7547-87F4-B10AA699B57D}"/>
              </a:ext>
            </a:extLst>
          </p:cNvPr>
          <p:cNvSpPr/>
          <p:nvPr/>
        </p:nvSpPr>
        <p:spPr>
          <a:xfrm>
            <a:off x="2282917" y="1027722"/>
            <a:ext cx="3514308" cy="5061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文献搜集</a:t>
            </a:r>
          </a:p>
        </p:txBody>
      </p:sp>
      <p:cxnSp>
        <p:nvCxnSpPr>
          <p:cNvPr id="18" name="直线箭头连接符 17">
            <a:extLst>
              <a:ext uri="{FF2B5EF4-FFF2-40B4-BE49-F238E27FC236}">
                <a16:creationId xmlns:a16="http://schemas.microsoft.com/office/drawing/2014/main" id="{E5BFA849-7EA4-E046-BC91-049705A2E455}"/>
              </a:ext>
            </a:extLst>
          </p:cNvPr>
          <p:cNvCxnSpPr/>
          <p:nvPr/>
        </p:nvCxnSpPr>
        <p:spPr>
          <a:xfrm>
            <a:off x="6114217" y="1721758"/>
            <a:ext cx="1" cy="3671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C8B5D239-CEC9-8F40-BBF1-154281993F19}"/>
              </a:ext>
            </a:extLst>
          </p:cNvPr>
          <p:cNvSpPr/>
          <p:nvPr/>
        </p:nvSpPr>
        <p:spPr>
          <a:xfrm>
            <a:off x="8888751" y="5644527"/>
            <a:ext cx="1243308" cy="5061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社团分析</a:t>
            </a:r>
          </a:p>
        </p:txBody>
      </p:sp>
      <p:sp>
        <p:nvSpPr>
          <p:cNvPr id="25" name="矩形 24">
            <a:extLst>
              <a:ext uri="{FF2B5EF4-FFF2-40B4-BE49-F238E27FC236}">
                <a16:creationId xmlns:a16="http://schemas.microsoft.com/office/drawing/2014/main" id="{8F2BC927-714C-5E4B-991B-E09D459A35E1}"/>
              </a:ext>
            </a:extLst>
          </p:cNvPr>
          <p:cNvSpPr/>
          <p:nvPr/>
        </p:nvSpPr>
        <p:spPr>
          <a:xfrm>
            <a:off x="2282917" y="3526171"/>
            <a:ext cx="2309326" cy="42383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去除停用词</a:t>
            </a:r>
          </a:p>
        </p:txBody>
      </p:sp>
      <p:sp>
        <p:nvSpPr>
          <p:cNvPr id="26" name="矩形 25">
            <a:extLst>
              <a:ext uri="{FF2B5EF4-FFF2-40B4-BE49-F238E27FC236}">
                <a16:creationId xmlns:a16="http://schemas.microsoft.com/office/drawing/2014/main" id="{67547548-73FA-1B4C-BEA7-71CC54BFF31F}"/>
              </a:ext>
            </a:extLst>
          </p:cNvPr>
          <p:cNvSpPr/>
          <p:nvPr/>
        </p:nvSpPr>
        <p:spPr>
          <a:xfrm>
            <a:off x="4930796" y="3528854"/>
            <a:ext cx="2309326" cy="42383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方剂成分获取</a:t>
            </a:r>
          </a:p>
        </p:txBody>
      </p:sp>
      <p:sp>
        <p:nvSpPr>
          <p:cNvPr id="27" name="矩形 26">
            <a:extLst>
              <a:ext uri="{FF2B5EF4-FFF2-40B4-BE49-F238E27FC236}">
                <a16:creationId xmlns:a16="http://schemas.microsoft.com/office/drawing/2014/main" id="{6AE52254-2648-1E4B-9D56-84918417A756}"/>
              </a:ext>
            </a:extLst>
          </p:cNvPr>
          <p:cNvSpPr/>
          <p:nvPr/>
        </p:nvSpPr>
        <p:spPr>
          <a:xfrm>
            <a:off x="7578675" y="3526171"/>
            <a:ext cx="2309326" cy="42383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方剂成分功效获取</a:t>
            </a:r>
          </a:p>
        </p:txBody>
      </p:sp>
      <p:cxnSp>
        <p:nvCxnSpPr>
          <p:cNvPr id="32" name="直线箭头连接符 31">
            <a:extLst>
              <a:ext uri="{FF2B5EF4-FFF2-40B4-BE49-F238E27FC236}">
                <a16:creationId xmlns:a16="http://schemas.microsoft.com/office/drawing/2014/main" id="{D037A4F0-A09F-8B4E-82AB-FFDB3FDFDF89}"/>
              </a:ext>
            </a:extLst>
          </p:cNvPr>
          <p:cNvCxnSpPr/>
          <p:nvPr/>
        </p:nvCxnSpPr>
        <p:spPr>
          <a:xfrm>
            <a:off x="7578674" y="5076064"/>
            <a:ext cx="1" cy="3671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a:extLst>
              <a:ext uri="{FF2B5EF4-FFF2-40B4-BE49-F238E27FC236}">
                <a16:creationId xmlns:a16="http://schemas.microsoft.com/office/drawing/2014/main" id="{D02ABAA5-F512-DE48-B426-2E15E195CDEA}"/>
              </a:ext>
            </a:extLst>
          </p:cNvPr>
          <p:cNvCxnSpPr>
            <a:stCxn id="3" idx="2"/>
            <a:endCxn id="4" idx="0"/>
          </p:cNvCxnSpPr>
          <p:nvPr/>
        </p:nvCxnSpPr>
        <p:spPr>
          <a:xfrm rot="16200000" flipH="1">
            <a:off x="6503388" y="3489768"/>
            <a:ext cx="541028" cy="1609546"/>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a:extLst>
              <a:ext uri="{FF2B5EF4-FFF2-40B4-BE49-F238E27FC236}">
                <a16:creationId xmlns:a16="http://schemas.microsoft.com/office/drawing/2014/main" id="{854C3E3A-E7BA-F744-A04D-D25A1EC2EFF8}"/>
              </a:ext>
            </a:extLst>
          </p:cNvPr>
          <p:cNvCxnSpPr>
            <a:stCxn id="3" idx="2"/>
            <a:endCxn id="7" idx="0"/>
          </p:cNvCxnSpPr>
          <p:nvPr/>
        </p:nvCxnSpPr>
        <p:spPr>
          <a:xfrm rot="5400000">
            <a:off x="3709228" y="3183314"/>
            <a:ext cx="1419188" cy="3100615"/>
          </a:xfrm>
          <a:prstGeom prst="bentConnector3">
            <a:avLst>
              <a:gd name="adj1" fmla="val 1993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8315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938658" y="261371"/>
            <a:ext cx="4725295" cy="523116"/>
            <a:chOff x="274214" y="217809"/>
            <a:chExt cx="3937746" cy="435930"/>
          </a:xfrm>
        </p:grpSpPr>
        <p:grpSp>
          <p:nvGrpSpPr>
            <p:cNvPr id="33" name="组合 32"/>
            <p:cNvGrpSpPr/>
            <p:nvPr/>
          </p:nvGrpSpPr>
          <p:grpSpPr>
            <a:xfrm>
              <a:off x="274214" y="217809"/>
              <a:ext cx="454527" cy="435930"/>
              <a:chOff x="683568" y="1489348"/>
              <a:chExt cx="2638425" cy="2530475"/>
            </a:xfrm>
          </p:grpSpPr>
          <p:sp>
            <p:nvSpPr>
              <p:cNvPr id="35"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36"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34" name="TextBox 33"/>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选题背景及意义</a:t>
              </a:r>
            </a:p>
          </p:txBody>
        </p:sp>
      </p:grpSp>
      <p:sp>
        <p:nvSpPr>
          <p:cNvPr id="2" name="文本框 1"/>
          <p:cNvSpPr txBox="1"/>
          <p:nvPr/>
        </p:nvSpPr>
        <p:spPr>
          <a:xfrm>
            <a:off x="1410578" y="1520479"/>
            <a:ext cx="9742574" cy="3766865"/>
          </a:xfrm>
          <a:prstGeom prst="rect">
            <a:avLst/>
          </a:prstGeom>
          <a:noFill/>
        </p:spPr>
        <p:txBody>
          <a:bodyPr wrap="square" rtlCol="0" anchor="t">
            <a:spAutoFit/>
          </a:bodyPr>
          <a:lstStyle/>
          <a:p>
            <a:pPr>
              <a:lnSpc>
                <a:spcPct val="150000"/>
              </a:lnSpc>
            </a:pPr>
            <a:r>
              <a:rPr lang="zh-CN" altLang="en-US" dirty="0">
                <a:latin typeface="SimSun" panose="02010600030101010101" pitchFamily="2" charset="-122"/>
                <a:ea typeface="SimSun" panose="02010600030101010101" pitchFamily="2" charset="-122"/>
              </a:rPr>
              <a:t>背景</a:t>
            </a:r>
            <a:r>
              <a:rPr lang="en-US" altLang="zh-CN" dirty="0">
                <a:latin typeface="SimSun" panose="02010600030101010101" pitchFamily="2" charset="-122"/>
                <a:ea typeface="SimSun" panose="02010600030101010101" pitchFamily="2" charset="-122"/>
              </a:rPr>
              <a:t>       </a:t>
            </a:r>
          </a:p>
          <a:p>
            <a:pPr>
              <a:lnSpc>
                <a:spcPct val="150000"/>
              </a:lnSpc>
            </a:pPr>
            <a:r>
              <a:rPr lang="zh-CN" altLang="en-US" dirty="0">
                <a:latin typeface="SimSun" panose="02010600030101010101" pitchFamily="2" charset="-122"/>
                <a:ea typeface="SimSun" panose="02010600030101010101" pitchFamily="2" charset="-122"/>
              </a:rPr>
              <a:t>     由于中药无法精准定位，其作用于疾病的病理环节和疗效机制也缺乏系统性，中药的治疗价值和社会价值属性无法得到切实彰显，通常被一概而论为辅助用药。      </a:t>
            </a:r>
          </a:p>
          <a:p>
            <a:pPr>
              <a:lnSpc>
                <a:spcPct val="150000"/>
              </a:lnSpc>
            </a:pPr>
            <a:r>
              <a:rPr lang="zh-CN" altLang="en-US" dirty="0">
                <a:latin typeface="SimSun" panose="02010600030101010101" pitchFamily="2" charset="-122"/>
                <a:ea typeface="SimSun" panose="02010600030101010101" pitchFamily="2" charset="-122"/>
              </a:rPr>
              <a:t>     复杂网络因其简洁清晰的表述形式而广泛应用于各个领域，中医药研究也开始广泛地采用复杂网络分析法。中药配伍规律作为中药学核心基础理论之一，受到社会各界关注。</a:t>
            </a:r>
          </a:p>
          <a:p>
            <a:pPr>
              <a:lnSpc>
                <a:spcPct val="150000"/>
              </a:lnSpc>
            </a:pPr>
            <a:r>
              <a:rPr lang="zh-CN" altLang="en-US" dirty="0">
                <a:latin typeface="SimSun" panose="02010600030101010101" pitchFamily="2" charset="-122"/>
                <a:ea typeface="SimSun" panose="02010600030101010101" pitchFamily="2" charset="-122"/>
              </a:rPr>
              <a:t>     中医临床和中医药文献古籍中的海量方剂数据，使得挖掘其隐含的知识具有可行性。</a:t>
            </a:r>
            <a:endParaRPr lang="zh-CN" altLang="en-US" dirty="0">
              <a:latin typeface="SimSun" panose="02010600030101010101" pitchFamily="2" charset="-122"/>
              <a:ea typeface="SimSun" panose="02010600030101010101" pitchFamily="2" charset="-122"/>
              <a:sym typeface="+mn-ea"/>
            </a:endParaRPr>
          </a:p>
          <a:p>
            <a:pPr>
              <a:lnSpc>
                <a:spcPct val="150000"/>
              </a:lnSpc>
            </a:pPr>
            <a:r>
              <a:rPr lang="zh-CN" altLang="en-US" dirty="0">
                <a:latin typeface="SimSun" panose="02010600030101010101" pitchFamily="2" charset="-122"/>
                <a:ea typeface="SimSun" panose="02010600030101010101" pitchFamily="2" charset="-122"/>
                <a:sym typeface="+mn-ea"/>
              </a:rPr>
              <a:t>意义：</a:t>
            </a:r>
            <a:endParaRPr lang="zh-CN" altLang="en-US" dirty="0">
              <a:latin typeface="SimSun" panose="02010600030101010101" pitchFamily="2" charset="-122"/>
              <a:ea typeface="SimSun" panose="02010600030101010101" pitchFamily="2" charset="-122"/>
            </a:endParaRPr>
          </a:p>
          <a:p>
            <a:pPr>
              <a:lnSpc>
                <a:spcPct val="150000"/>
              </a:lnSpc>
            </a:pPr>
            <a:r>
              <a:rPr lang="zh-CN" altLang="en-US" dirty="0">
                <a:latin typeface="SimSun" panose="02010600030101010101" pitchFamily="2" charset="-122"/>
                <a:ea typeface="SimSun" panose="02010600030101010101" pitchFamily="2" charset="-122"/>
                <a:sym typeface="+mn-ea"/>
              </a:rPr>
              <a:t>      利用网络科学的方法探索配伍规律，可以从药物层面深入研究配伍规律的内涵，增加中医药的可信度和理解度。</a:t>
            </a:r>
            <a:endParaRPr lang="zh-CN" altLang="en-US" dirty="0">
              <a:latin typeface="SimSun" panose="02010600030101010101" pitchFamily="2" charset="-122"/>
              <a:ea typeface="SimSun"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5635411" y="2609345"/>
            <a:ext cx="4953888" cy="1891355"/>
            <a:chOff x="4241896" y="1447197"/>
            <a:chExt cx="4631760" cy="1576130"/>
          </a:xfrm>
        </p:grpSpPr>
        <p:sp>
          <p:nvSpPr>
            <p:cNvPr id="11" name="矩形 10">
              <a:hlinkClick r:id="rId3"/>
            </p:cNvPr>
            <p:cNvSpPr>
              <a:spLocks noChangeArrowheads="1"/>
            </p:cNvSpPr>
            <p:nvPr/>
          </p:nvSpPr>
          <p:spPr bwMode="auto">
            <a:xfrm>
              <a:off x="4241897" y="1447197"/>
              <a:ext cx="4631759" cy="297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defTabSz="1096645">
                <a:lnSpc>
                  <a:spcPct val="120000"/>
                </a:lnSpc>
              </a:pPr>
              <a:endParaRPr lang="en-US" altLang="zh-CN" sz="144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12" name="矩形 11">
              <a:hlinkClick r:id="rId3"/>
            </p:cNvPr>
            <p:cNvSpPr>
              <a:spLocks noChangeArrowheads="1"/>
            </p:cNvSpPr>
            <p:nvPr/>
          </p:nvSpPr>
          <p:spPr bwMode="auto">
            <a:xfrm>
              <a:off x="4241896" y="2725935"/>
              <a:ext cx="4631760" cy="297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defTabSz="1096645">
                <a:lnSpc>
                  <a:spcPct val="120000"/>
                </a:lnSpc>
              </a:pPr>
              <a:endParaRPr lang="en-US" altLang="zh-CN" sz="144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938658" y="261371"/>
            <a:ext cx="4725295" cy="523116"/>
            <a:chOff x="274214" y="217809"/>
            <a:chExt cx="3937746" cy="435930"/>
          </a:xfrm>
        </p:grpSpPr>
        <p:grpSp>
          <p:nvGrpSpPr>
            <p:cNvPr id="17" name="组合 16"/>
            <p:cNvGrpSpPr/>
            <p:nvPr/>
          </p:nvGrpSpPr>
          <p:grpSpPr>
            <a:xfrm>
              <a:off x="274214" y="217809"/>
              <a:ext cx="454527" cy="435930"/>
              <a:chOff x="683568" y="1489348"/>
              <a:chExt cx="2638425" cy="2530475"/>
            </a:xfrm>
          </p:grpSpPr>
          <p:sp>
            <p:nvSpPr>
              <p:cNvPr id="19"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20"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18" name="TextBox 17"/>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文献综述</a:t>
              </a:r>
            </a:p>
          </p:txBody>
        </p:sp>
      </p:grpSp>
      <p:sp>
        <p:nvSpPr>
          <p:cNvPr id="2" name="文本框 1"/>
          <p:cNvSpPr txBox="1"/>
          <p:nvPr/>
        </p:nvSpPr>
        <p:spPr>
          <a:xfrm>
            <a:off x="1012170" y="773362"/>
            <a:ext cx="10379640" cy="6259855"/>
          </a:xfrm>
          <a:prstGeom prst="rect">
            <a:avLst/>
          </a:prstGeom>
          <a:noFill/>
        </p:spPr>
        <p:txBody>
          <a:bodyPr wrap="square" rtlCol="0" anchor="t">
            <a:spAutoFit/>
          </a:bodyPr>
          <a:lstStyle/>
          <a:p>
            <a:pPr>
              <a:lnSpc>
                <a:spcPct val="150000"/>
              </a:lnSpc>
            </a:pPr>
            <a:r>
              <a:rPr lang="en-US" altLang="zh-CN" dirty="0">
                <a:latin typeface="SimSun" panose="02010600030101010101" pitchFamily="2" charset="-122"/>
                <a:ea typeface="SimSun" panose="02010600030101010101" pitchFamily="2" charset="-122"/>
              </a:rPr>
              <a:t>     </a:t>
            </a:r>
            <a:r>
              <a:rPr lang="zh-CN" altLang="en-US" dirty="0">
                <a:latin typeface="SimSun" panose="02010600030101010101" pitchFamily="2" charset="-122"/>
                <a:ea typeface="SimSun" panose="02010600030101010101" pitchFamily="2" charset="-122"/>
              </a:rPr>
              <a:t>陈小波等人应用复杂网络理论和方法来构建中药复方的复杂网络，运用CNM-Centrality算法对网络进行聚类分析。</a:t>
            </a:r>
          </a:p>
          <a:p>
            <a:pPr>
              <a:lnSpc>
                <a:spcPct val="150000"/>
              </a:lnSpc>
            </a:pPr>
            <a:r>
              <a:rPr lang="zh-CN" altLang="en-US" dirty="0">
                <a:latin typeface="SimSun" panose="02010600030101010101" pitchFamily="2" charset="-122"/>
                <a:ea typeface="SimSun" panose="02010600030101010101" pitchFamily="2" charset="-122"/>
              </a:rPr>
              <a:t>     于航等人采用多尺度骨干网络分析、多层核心网络分析等方法，抽取核心中药配伍网络，挖掘加减用药变化，总结中医药治疗子宫腺疾病的用药规律。</a:t>
            </a:r>
          </a:p>
          <a:p>
            <a:pPr>
              <a:lnSpc>
                <a:spcPct val="150000"/>
              </a:lnSpc>
            </a:pPr>
            <a:r>
              <a:rPr lang="zh-CN" altLang="en-US" dirty="0">
                <a:latin typeface="SimSun" panose="02010600030101010101" pitchFamily="2" charset="-122"/>
                <a:ea typeface="SimSun" panose="02010600030101010101" pitchFamily="2" charset="-122"/>
              </a:rPr>
              <a:t>     胡海殷等人采利用BICOMB 2分析软件对中药</a:t>
            </a:r>
            <a:r>
              <a:rPr lang="zh-CN" altLang="en-US">
                <a:latin typeface="SimSun" panose="02010600030101010101" pitchFamily="2" charset="-122"/>
                <a:ea typeface="SimSun" panose="02010600030101010101" pitchFamily="2" charset="-122"/>
              </a:rPr>
              <a:t>信息进行共现分析</a:t>
            </a:r>
            <a:r>
              <a:rPr lang="zh-CN" altLang="en-US" dirty="0">
                <a:latin typeface="SimSun" panose="02010600030101010101" pitchFamily="2" charset="-122"/>
                <a:ea typeface="SimSun" panose="02010600030101010101" pitchFamily="2" charset="-122"/>
              </a:rPr>
              <a:t>，研究中医药治疗火热炽盛证（实热火毒证）用药规律。</a:t>
            </a:r>
            <a:endParaRPr lang="en-US" altLang="zh-CN" dirty="0">
              <a:latin typeface="SimSun" panose="02010600030101010101" pitchFamily="2" charset="-122"/>
              <a:ea typeface="SimSun" panose="02010600030101010101" pitchFamily="2" charset="-122"/>
            </a:endParaRPr>
          </a:p>
          <a:p>
            <a:pPr>
              <a:lnSpc>
                <a:spcPct val="150000"/>
              </a:lnSpc>
            </a:pPr>
            <a:r>
              <a:rPr lang="zh-CN" altLang="en-US" dirty="0">
                <a:latin typeface="SimSun" panose="02010600030101010101" pitchFamily="2" charset="-122"/>
                <a:ea typeface="SimSun" panose="02010600030101010101" pitchFamily="2" charset="-122"/>
              </a:rPr>
              <a:t>     </a:t>
            </a:r>
            <a:r>
              <a:rPr lang="zh-CN" altLang="zh-CN" dirty="0">
                <a:latin typeface="SimSun" panose="02010600030101010101" pitchFamily="2" charset="-122"/>
                <a:ea typeface="SimSun" panose="02010600030101010101" pitchFamily="2" charset="-122"/>
              </a:rPr>
              <a:t>雷蕾等人为临床治疗心绞痛血瘀证的方剂构建中药复杂网络。</a:t>
            </a:r>
            <a:endParaRPr lang="en-US" altLang="zh-CN" dirty="0">
              <a:latin typeface="SimSun" panose="02010600030101010101" pitchFamily="2" charset="-122"/>
              <a:ea typeface="SimSun" panose="02010600030101010101" pitchFamily="2" charset="-122"/>
            </a:endParaRPr>
          </a:p>
          <a:p>
            <a:pPr>
              <a:lnSpc>
                <a:spcPct val="150000"/>
              </a:lnSpc>
            </a:pPr>
            <a:r>
              <a:rPr lang="zh-CN" altLang="en-US" dirty="0">
                <a:latin typeface="SimSun" panose="02010600030101010101" pitchFamily="2" charset="-122"/>
                <a:ea typeface="SimSun" panose="02010600030101010101" pitchFamily="2" charset="-122"/>
              </a:rPr>
              <a:t>     </a:t>
            </a:r>
            <a:r>
              <a:rPr lang="zh-CN" altLang="zh-CN" dirty="0">
                <a:latin typeface="SimSun" panose="02010600030101010101" pitchFamily="2" charset="-122"/>
                <a:ea typeface="SimSun" panose="02010600030101010101" pitchFamily="2" charset="-122"/>
              </a:rPr>
              <a:t>杨铭等人利用复杂网络，结合生存分析模型，对中医肿瘤临床的生存数据进行挖掘。</a:t>
            </a:r>
            <a:endParaRPr lang="en-US" altLang="zh-CN" dirty="0">
              <a:latin typeface="SimSun" panose="02010600030101010101" pitchFamily="2" charset="-122"/>
              <a:ea typeface="SimSun" panose="02010600030101010101" pitchFamily="2" charset="-122"/>
            </a:endParaRPr>
          </a:p>
          <a:p>
            <a:pPr>
              <a:lnSpc>
                <a:spcPct val="150000"/>
              </a:lnSpc>
            </a:pPr>
            <a:r>
              <a:rPr lang="zh-CN" altLang="en-US" dirty="0">
                <a:latin typeface="SimSun" panose="02010600030101010101" pitchFamily="2" charset="-122"/>
                <a:ea typeface="SimSun" panose="02010600030101010101" pitchFamily="2" charset="-122"/>
              </a:rPr>
              <a:t>     </a:t>
            </a:r>
            <a:r>
              <a:rPr lang="zh-CN" altLang="zh-CN" dirty="0">
                <a:latin typeface="SimSun" panose="02010600030101010101" pitchFamily="2" charset="-122"/>
                <a:ea typeface="SimSun" panose="02010600030101010101" pitchFamily="2" charset="-122"/>
              </a:rPr>
              <a:t>田旷等人对不同疗效的中药配伍网络进行建模，依据构建的零模式来寻找两个网络之间的显著性差异。</a:t>
            </a:r>
            <a:endParaRPr lang="en-US" altLang="zh-CN" dirty="0">
              <a:latin typeface="SimSun" panose="02010600030101010101" pitchFamily="2" charset="-122"/>
              <a:ea typeface="SimSun" panose="02010600030101010101" pitchFamily="2" charset="-122"/>
            </a:endParaRPr>
          </a:p>
          <a:p>
            <a:pPr>
              <a:lnSpc>
                <a:spcPct val="150000"/>
              </a:lnSpc>
            </a:pPr>
            <a:r>
              <a:rPr lang="zh-CN" altLang="en-US" dirty="0">
                <a:latin typeface="SimSun" panose="02010600030101010101" pitchFamily="2" charset="-122"/>
                <a:ea typeface="SimSun" panose="02010600030101010101" pitchFamily="2" charset="-122"/>
              </a:rPr>
              <a:t>     </a:t>
            </a:r>
            <a:r>
              <a:rPr lang="zh-CN" altLang="zh-CN" dirty="0">
                <a:latin typeface="SimSun" panose="02010600030101010101" pitchFamily="2" charset="-122"/>
                <a:ea typeface="SimSun" panose="02010600030101010101" pitchFamily="2" charset="-122"/>
              </a:rPr>
              <a:t>乔少杰等人利用基因表达式编程技术挖掘方证关系，挖掘复方中药物之间的依赖性。 </a:t>
            </a:r>
            <a:endParaRPr lang="en-US" altLang="zh-CN" dirty="0">
              <a:latin typeface="SimSun" panose="02010600030101010101" pitchFamily="2" charset="-122"/>
              <a:ea typeface="SimSun" panose="02010600030101010101" pitchFamily="2" charset="-122"/>
            </a:endParaRPr>
          </a:p>
          <a:p>
            <a:pPr>
              <a:lnSpc>
                <a:spcPct val="150000"/>
              </a:lnSpc>
            </a:pPr>
            <a:r>
              <a:rPr lang="zh-CN" altLang="en-US" dirty="0">
                <a:latin typeface="SimSun" panose="02010600030101010101" pitchFamily="2" charset="-122"/>
                <a:ea typeface="SimSun" panose="02010600030101010101" pitchFamily="2" charset="-122"/>
              </a:rPr>
              <a:t>     </a:t>
            </a:r>
            <a:r>
              <a:rPr lang="zh-CN" altLang="zh-CN" dirty="0">
                <a:latin typeface="SimSun" panose="02010600030101010101" pitchFamily="2" charset="-122"/>
                <a:ea typeface="SimSun" panose="02010600030101010101" pitchFamily="2" charset="-122"/>
              </a:rPr>
              <a:t>韩楠等人针对传统方剂配伍规律分析方法的不足，根据中药方剂特性并结合点式互信息构建</a:t>
            </a:r>
            <a:r>
              <a:rPr lang="en-US" altLang="zh-CN" dirty="0">
                <a:latin typeface="SimSun" panose="02010600030101010101" pitchFamily="2" charset="-122"/>
                <a:ea typeface="SimSun" panose="02010600030101010101" pitchFamily="2" charset="-122"/>
              </a:rPr>
              <a:t>TCM </a:t>
            </a:r>
            <a:r>
              <a:rPr lang="zh-CN" altLang="zh-CN" dirty="0">
                <a:latin typeface="SimSun" panose="02010600030101010101" pitchFamily="2" charset="-122"/>
                <a:ea typeface="SimSun" panose="02010600030101010101" pitchFamily="2" charset="-122"/>
              </a:rPr>
              <a:t>网络模型，结合</a:t>
            </a:r>
            <a:r>
              <a:rPr lang="en-US" altLang="zh-CN" dirty="0">
                <a:latin typeface="SimSun" panose="02010600030101010101" pitchFamily="2" charset="-122"/>
                <a:ea typeface="SimSun" panose="02010600030101010101" pitchFamily="2" charset="-122"/>
              </a:rPr>
              <a:t>TCM</a:t>
            </a:r>
            <a:r>
              <a:rPr lang="zh-CN" altLang="zh-CN" dirty="0">
                <a:latin typeface="SimSun" panose="02010600030101010101" pitchFamily="2" charset="-122"/>
                <a:ea typeface="SimSun" panose="02010600030101010101" pitchFamily="2" charset="-122"/>
              </a:rPr>
              <a:t>网络的小世界特性提出</a:t>
            </a:r>
            <a:r>
              <a:rPr lang="en-US" altLang="zh-CN" dirty="0">
                <a:latin typeface="SimSun" panose="02010600030101010101" pitchFamily="2" charset="-122"/>
                <a:ea typeface="SimSun" panose="02010600030101010101" pitchFamily="2" charset="-122"/>
              </a:rPr>
              <a:t>TCM</a:t>
            </a:r>
            <a:r>
              <a:rPr lang="zh-CN" altLang="zh-CN" dirty="0">
                <a:latin typeface="SimSun" panose="02010600030101010101" pitchFamily="2" charset="-122"/>
                <a:ea typeface="SimSun" panose="02010600030101010101" pitchFamily="2" charset="-122"/>
              </a:rPr>
              <a:t>网络的局部适应度模型，分析 </a:t>
            </a:r>
            <a:r>
              <a:rPr lang="en-US" altLang="zh-CN" dirty="0">
                <a:latin typeface="SimSun" panose="02010600030101010101" pitchFamily="2" charset="-122"/>
                <a:ea typeface="SimSun" panose="02010600030101010101" pitchFamily="2" charset="-122"/>
              </a:rPr>
              <a:t>TCM </a:t>
            </a:r>
            <a:r>
              <a:rPr lang="zh-CN" altLang="zh-CN" dirty="0">
                <a:latin typeface="SimSun" panose="02010600030101010101" pitchFamily="2" charset="-122"/>
                <a:ea typeface="SimSun" panose="02010600030101010101" pitchFamily="2" charset="-122"/>
              </a:rPr>
              <a:t>网络的特性并挖掘 </a:t>
            </a:r>
            <a:r>
              <a:rPr lang="en-US" altLang="zh-CN" dirty="0">
                <a:latin typeface="SimSun" panose="02010600030101010101" pitchFamily="2" charset="-122"/>
                <a:ea typeface="SimSun" panose="02010600030101010101" pitchFamily="2" charset="-122"/>
              </a:rPr>
              <a:t>TCM</a:t>
            </a:r>
            <a:r>
              <a:rPr lang="zh-CN" altLang="zh-CN" dirty="0">
                <a:latin typeface="SimSun" panose="02010600030101010101" pitchFamily="2" charset="-122"/>
                <a:ea typeface="SimSun" panose="02010600030101010101" pitchFamily="2" charset="-122"/>
              </a:rPr>
              <a:t>网络中配伍关系紧密、相似度较大的药物群。</a:t>
            </a:r>
            <a:r>
              <a:rPr lang="zh-CN" altLang="en-US" dirty="0">
                <a:latin typeface="SimSun" panose="02010600030101010101" pitchFamily="2" charset="-122"/>
                <a:ea typeface="SimSun" panose="02010600030101010101" pitchFamily="2" charset="-122"/>
              </a:rPr>
              <a:t>对</a:t>
            </a:r>
            <a:r>
              <a:rPr lang="zh-CN" altLang="zh-CN" dirty="0">
                <a:latin typeface="SimSun" panose="02010600030101010101" pitchFamily="2" charset="-122"/>
                <a:ea typeface="SimSun" panose="02010600030101010101" pitchFamily="2" charset="-122"/>
              </a:rPr>
              <a:t>中药方剂的配伍规律进行探索及新药研发提供了新思路。</a:t>
            </a:r>
            <a:endParaRPr lang="zh-CN" altLang="en-US" dirty="0">
              <a:latin typeface="SimSun" panose="02010600030101010101" pitchFamily="2" charset="-122"/>
              <a:ea typeface="SimSun"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5635411" y="2609345"/>
            <a:ext cx="4953888" cy="1891355"/>
            <a:chOff x="4241896" y="1447197"/>
            <a:chExt cx="4631760" cy="1576130"/>
          </a:xfrm>
        </p:grpSpPr>
        <p:sp>
          <p:nvSpPr>
            <p:cNvPr id="11" name="矩形 10">
              <a:hlinkClick r:id="rId3"/>
            </p:cNvPr>
            <p:cNvSpPr>
              <a:spLocks noChangeArrowheads="1"/>
            </p:cNvSpPr>
            <p:nvPr/>
          </p:nvSpPr>
          <p:spPr bwMode="auto">
            <a:xfrm>
              <a:off x="4241897" y="1447197"/>
              <a:ext cx="4631759" cy="297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defTabSz="1096645">
                <a:lnSpc>
                  <a:spcPct val="120000"/>
                </a:lnSpc>
              </a:pPr>
              <a:endParaRPr lang="en-US" altLang="zh-CN" sz="144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12" name="矩形 11">
              <a:hlinkClick r:id="rId3"/>
            </p:cNvPr>
            <p:cNvSpPr>
              <a:spLocks noChangeArrowheads="1"/>
            </p:cNvSpPr>
            <p:nvPr/>
          </p:nvSpPr>
          <p:spPr bwMode="auto">
            <a:xfrm>
              <a:off x="4241896" y="2725935"/>
              <a:ext cx="4631760" cy="297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defTabSz="1096645">
                <a:lnSpc>
                  <a:spcPct val="120000"/>
                </a:lnSpc>
              </a:pPr>
              <a:endParaRPr lang="en-US" altLang="zh-CN" sz="144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938658" y="261371"/>
            <a:ext cx="4807851" cy="523116"/>
            <a:chOff x="274214" y="217809"/>
            <a:chExt cx="4006543" cy="435930"/>
          </a:xfrm>
        </p:grpSpPr>
        <p:grpSp>
          <p:nvGrpSpPr>
            <p:cNvPr id="17" name="组合 16"/>
            <p:cNvGrpSpPr/>
            <p:nvPr/>
          </p:nvGrpSpPr>
          <p:grpSpPr>
            <a:xfrm>
              <a:off x="274214" y="217809"/>
              <a:ext cx="454527" cy="435930"/>
              <a:chOff x="683568" y="1489348"/>
              <a:chExt cx="2638425" cy="2530475"/>
            </a:xfrm>
          </p:grpSpPr>
          <p:sp>
            <p:nvSpPr>
              <p:cNvPr id="19"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20"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18" name="TextBox 17"/>
            <p:cNvSpPr txBox="1"/>
            <p:nvPr/>
          </p:nvSpPr>
          <p:spPr>
            <a:xfrm>
              <a:off x="797539" y="244370"/>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问题现状</a:t>
              </a:r>
            </a:p>
          </p:txBody>
        </p:sp>
      </p:grpSp>
      <p:sp>
        <p:nvSpPr>
          <p:cNvPr id="2" name="文本框 1"/>
          <p:cNvSpPr txBox="1"/>
          <p:nvPr/>
        </p:nvSpPr>
        <p:spPr>
          <a:xfrm>
            <a:off x="1484090" y="1764658"/>
            <a:ext cx="8851970" cy="1689373"/>
          </a:xfrm>
          <a:prstGeom prst="rect">
            <a:avLst/>
          </a:prstGeom>
          <a:noFill/>
        </p:spPr>
        <p:txBody>
          <a:bodyPr wrap="square" rtlCol="0" anchor="t">
            <a:spAutoFit/>
          </a:bodyPr>
          <a:lstStyle/>
          <a:p>
            <a:pPr lvl="0">
              <a:lnSpc>
                <a:spcPct val="150000"/>
              </a:lnSpc>
            </a:pPr>
            <a:r>
              <a:rPr lang="en-US" altLang="zh-CN" dirty="0">
                <a:latin typeface="SimSun" panose="02010600030101010101" pitchFamily="2" charset="-122"/>
                <a:ea typeface="SimSun" panose="02010600030101010101" pitchFamily="2" charset="-122"/>
              </a:rPr>
              <a:t>1.</a:t>
            </a:r>
            <a:r>
              <a:rPr lang="zh-CN" altLang="zh-CN" dirty="0">
                <a:latin typeface="SimSun" panose="02010600030101010101" pitchFamily="2" charset="-122"/>
                <a:ea typeface="SimSun" panose="02010600030101010101" pitchFamily="2" charset="-122"/>
              </a:rPr>
              <a:t>由于诸如</a:t>
            </a:r>
            <a:r>
              <a:rPr lang="en-US" altLang="zh-CN" dirty="0">
                <a:latin typeface="SimSun" panose="02010600030101010101" pitchFamily="2" charset="-122"/>
                <a:ea typeface="SimSun" panose="02010600030101010101" pitchFamily="2" charset="-122"/>
              </a:rPr>
              <a:t>“</a:t>
            </a:r>
            <a:r>
              <a:rPr lang="zh-CN" altLang="zh-CN" dirty="0">
                <a:latin typeface="SimSun" panose="02010600030101010101" pitchFamily="2" charset="-122"/>
                <a:ea typeface="SimSun" panose="02010600030101010101" pitchFamily="2" charset="-122"/>
              </a:rPr>
              <a:t>甘草</a:t>
            </a:r>
            <a:r>
              <a:rPr lang="en-US" altLang="zh-CN" dirty="0">
                <a:latin typeface="SimSun" panose="02010600030101010101" pitchFamily="2" charset="-122"/>
                <a:ea typeface="SimSun" panose="02010600030101010101" pitchFamily="2" charset="-122"/>
              </a:rPr>
              <a:t>”</a:t>
            </a:r>
            <a:r>
              <a:rPr lang="zh-CN" altLang="zh-CN" dirty="0">
                <a:latin typeface="SimSun" panose="02010600030101010101" pitchFamily="2" charset="-122"/>
                <a:ea typeface="SimSun" panose="02010600030101010101" pitchFamily="2" charset="-122"/>
              </a:rPr>
              <a:t>之类的百搭药物的存在，使得包括互信息在内的基于频次统计的分析结果受到严重影响，其</a:t>
            </a:r>
            <a:r>
              <a:rPr lang="zh-CN" altLang="en-US" dirty="0">
                <a:latin typeface="SimSun" panose="02010600030101010101" pitchFamily="2" charset="-122"/>
                <a:ea typeface="SimSun" panose="02010600030101010101" pitchFamily="2" charset="-122"/>
              </a:rPr>
              <a:t>解决的</a:t>
            </a:r>
            <a:r>
              <a:rPr lang="zh-CN" altLang="zh-CN" dirty="0">
                <a:latin typeface="SimSun" panose="02010600030101010101" pitchFamily="2" charset="-122"/>
                <a:ea typeface="SimSun" panose="02010600030101010101" pitchFamily="2" charset="-122"/>
              </a:rPr>
              <a:t>关键点或是偏向高频药物，或是偏向低频药物</a:t>
            </a:r>
            <a:r>
              <a:rPr lang="en-US" altLang="zh-CN" dirty="0">
                <a:latin typeface="SimSun" panose="02010600030101010101" pitchFamily="2" charset="-122"/>
                <a:ea typeface="SimSun" panose="02010600030101010101" pitchFamily="2" charset="-122"/>
              </a:rPr>
              <a:t>;</a:t>
            </a:r>
            <a:endParaRPr lang="zh-CN" altLang="zh-CN" dirty="0">
              <a:latin typeface="SimSun" panose="02010600030101010101" pitchFamily="2" charset="-122"/>
              <a:ea typeface="SimSun" panose="02010600030101010101" pitchFamily="2" charset="-122"/>
            </a:endParaRPr>
          </a:p>
          <a:p>
            <a:pPr lvl="0">
              <a:lnSpc>
                <a:spcPct val="150000"/>
              </a:lnSpc>
            </a:pPr>
            <a:r>
              <a:rPr lang="en-US" altLang="zh-CN" dirty="0">
                <a:latin typeface="SimSun" panose="02010600030101010101" pitchFamily="2" charset="-122"/>
                <a:ea typeface="SimSun" panose="02010600030101010101" pitchFamily="2" charset="-122"/>
              </a:rPr>
              <a:t>2.</a:t>
            </a:r>
            <a:r>
              <a:rPr lang="zh-CN" altLang="zh-CN" dirty="0">
                <a:latin typeface="SimSun" panose="02010600030101010101" pitchFamily="2" charset="-122"/>
                <a:ea typeface="SimSun" panose="02010600030101010101" pitchFamily="2" charset="-122"/>
              </a:rPr>
              <a:t>目标研究网络由大量的多功效的方剂 </a:t>
            </a:r>
            <a:r>
              <a:rPr lang="en-US" altLang="zh-CN" dirty="0">
                <a:latin typeface="SimSun" panose="02010600030101010101" pitchFamily="2" charset="-122"/>
                <a:ea typeface="SimSun" panose="02010600030101010101" pitchFamily="2" charset="-122"/>
              </a:rPr>
              <a:t>/ </a:t>
            </a:r>
            <a:r>
              <a:rPr lang="zh-CN" altLang="zh-CN" dirty="0">
                <a:latin typeface="SimSun" panose="02010600030101010101" pitchFamily="2" charset="-122"/>
                <a:ea typeface="SimSun" panose="02010600030101010101" pitchFamily="2" charset="-122"/>
              </a:rPr>
              <a:t>处方的组成，其网络结构特征是叠加的并且非常繁杂，难以抽取出表征实际中医意义的结构特征。 </a:t>
            </a:r>
          </a:p>
        </p:txBody>
      </p:sp>
      <p:sp>
        <p:nvSpPr>
          <p:cNvPr id="3" name="矩形 2">
            <a:extLst>
              <a:ext uri="{FF2B5EF4-FFF2-40B4-BE49-F238E27FC236}">
                <a16:creationId xmlns:a16="http://schemas.microsoft.com/office/drawing/2014/main" id="{428C7002-B4A7-F845-8834-A928EC426590}"/>
              </a:ext>
            </a:extLst>
          </p:cNvPr>
          <p:cNvSpPr/>
          <p:nvPr/>
        </p:nvSpPr>
        <p:spPr>
          <a:xfrm>
            <a:off x="1484090" y="3810902"/>
            <a:ext cx="9022651" cy="875881"/>
          </a:xfrm>
          <a:prstGeom prst="rect">
            <a:avLst/>
          </a:prstGeom>
        </p:spPr>
        <p:txBody>
          <a:bodyPr wrap="square">
            <a:spAutoFit/>
          </a:bodyPr>
          <a:lstStyle/>
          <a:p>
            <a:pPr>
              <a:lnSpc>
                <a:spcPct val="150000"/>
              </a:lnSpc>
            </a:pPr>
            <a:r>
              <a:rPr lang="zh-CN" altLang="en-US"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kern="100" dirty="0">
                <a:latin typeface="Calibri" panose="020F0502020204030204" pitchFamily="34" charset="0"/>
                <a:ea typeface="宋体" panose="02010600030101010101" pitchFamily="2" charset="-122"/>
                <a:cs typeface="Times New Roman" panose="02020603050405020304" pitchFamily="18" charset="0"/>
              </a:rPr>
              <a:t>从众多的网络特征指标中，寻找和提取具有高辨识度的标志性的网络结构特征是网络科学用于中医药宏观理论研究中非常核心并且具有挑战性的工作</a:t>
            </a:r>
            <a:r>
              <a:rPr lang="zh-CN" altLang="zh-CN" kern="100" dirty="0">
                <a:latin typeface="HTJ0+ZHAJPW"/>
                <a:ea typeface="宋体" panose="02010600030101010101" pitchFamily="2" charset="-122"/>
                <a:cs typeface="Times New Roman" panose="02020603050405020304" pitchFamily="18" charset="0"/>
              </a:rPr>
              <a:t>。</a:t>
            </a:r>
            <a:r>
              <a:rPr lang="zh-CN" altLang="zh-CN" dirty="0"/>
              <a:t> </a:t>
            </a:r>
            <a:endParaRPr lang="zh-CN" altLang="en-US" dirty="0"/>
          </a:p>
        </p:txBody>
      </p:sp>
    </p:spTree>
    <p:extLst>
      <p:ext uri="{BB962C8B-B14F-4D97-AF65-F5344CB8AC3E}">
        <p14:creationId xmlns:p14="http://schemas.microsoft.com/office/powerpoint/2010/main" val="232134194"/>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5635411" y="2609345"/>
            <a:ext cx="4953888" cy="1891355"/>
            <a:chOff x="4241896" y="1447197"/>
            <a:chExt cx="4631760" cy="1576130"/>
          </a:xfrm>
        </p:grpSpPr>
        <p:sp>
          <p:nvSpPr>
            <p:cNvPr id="11" name="矩形 10">
              <a:hlinkClick r:id="rId3"/>
            </p:cNvPr>
            <p:cNvSpPr>
              <a:spLocks noChangeArrowheads="1"/>
            </p:cNvSpPr>
            <p:nvPr/>
          </p:nvSpPr>
          <p:spPr bwMode="auto">
            <a:xfrm>
              <a:off x="4241897" y="1447197"/>
              <a:ext cx="4631759" cy="297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defTabSz="1096645">
                <a:lnSpc>
                  <a:spcPct val="120000"/>
                </a:lnSpc>
              </a:pPr>
              <a:endParaRPr lang="en-US" altLang="zh-CN" sz="144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12" name="矩形 11">
              <a:hlinkClick r:id="rId3"/>
            </p:cNvPr>
            <p:cNvSpPr>
              <a:spLocks noChangeArrowheads="1"/>
            </p:cNvSpPr>
            <p:nvPr/>
          </p:nvSpPr>
          <p:spPr bwMode="auto">
            <a:xfrm>
              <a:off x="4241896" y="2725935"/>
              <a:ext cx="4631760" cy="297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defTabSz="1096645">
                <a:lnSpc>
                  <a:spcPct val="120000"/>
                </a:lnSpc>
              </a:pPr>
              <a:endParaRPr lang="en-US" altLang="zh-CN" sz="144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938658" y="261371"/>
            <a:ext cx="4725295" cy="523116"/>
            <a:chOff x="274214" y="217809"/>
            <a:chExt cx="3937746" cy="435930"/>
          </a:xfrm>
        </p:grpSpPr>
        <p:grpSp>
          <p:nvGrpSpPr>
            <p:cNvPr id="17" name="组合 16"/>
            <p:cNvGrpSpPr/>
            <p:nvPr/>
          </p:nvGrpSpPr>
          <p:grpSpPr>
            <a:xfrm>
              <a:off x="274214" y="217809"/>
              <a:ext cx="454527" cy="435930"/>
              <a:chOff x="683568" y="1489348"/>
              <a:chExt cx="2638425" cy="2530475"/>
            </a:xfrm>
          </p:grpSpPr>
          <p:sp>
            <p:nvSpPr>
              <p:cNvPr id="19"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20"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18" name="TextBox 17"/>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研究框架</a:t>
              </a:r>
            </a:p>
          </p:txBody>
        </p:sp>
      </p:grpSp>
      <p:sp>
        <p:nvSpPr>
          <p:cNvPr id="3" name="矩形 2">
            <a:extLst>
              <a:ext uri="{FF2B5EF4-FFF2-40B4-BE49-F238E27FC236}">
                <a16:creationId xmlns:a16="http://schemas.microsoft.com/office/drawing/2014/main" id="{1463929D-B9AB-2444-8A22-333FD2B866CF}"/>
              </a:ext>
            </a:extLst>
          </p:cNvPr>
          <p:cNvSpPr/>
          <p:nvPr/>
        </p:nvSpPr>
        <p:spPr>
          <a:xfrm>
            <a:off x="5000889" y="2131894"/>
            <a:ext cx="1944757" cy="50619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数据获取</a:t>
            </a:r>
          </a:p>
        </p:txBody>
      </p:sp>
      <p:sp>
        <p:nvSpPr>
          <p:cNvPr id="13" name="矩形 12">
            <a:extLst>
              <a:ext uri="{FF2B5EF4-FFF2-40B4-BE49-F238E27FC236}">
                <a16:creationId xmlns:a16="http://schemas.microsoft.com/office/drawing/2014/main" id="{075F83CC-8AF1-6D48-A901-93C0D21ABA12}"/>
              </a:ext>
            </a:extLst>
          </p:cNvPr>
          <p:cNvSpPr/>
          <p:nvPr/>
        </p:nvSpPr>
        <p:spPr>
          <a:xfrm>
            <a:off x="5000889" y="3036305"/>
            <a:ext cx="1944756" cy="50619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数据预处理</a:t>
            </a:r>
          </a:p>
        </p:txBody>
      </p:sp>
      <p:sp>
        <p:nvSpPr>
          <p:cNvPr id="14" name="矩形 13">
            <a:extLst>
              <a:ext uri="{FF2B5EF4-FFF2-40B4-BE49-F238E27FC236}">
                <a16:creationId xmlns:a16="http://schemas.microsoft.com/office/drawing/2014/main" id="{0A790351-4924-2243-B82E-6B780B65C6DC}"/>
              </a:ext>
            </a:extLst>
          </p:cNvPr>
          <p:cNvSpPr/>
          <p:nvPr/>
        </p:nvSpPr>
        <p:spPr>
          <a:xfrm>
            <a:off x="5000888" y="3901712"/>
            <a:ext cx="1944757" cy="50619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网络模型构建</a:t>
            </a:r>
          </a:p>
        </p:txBody>
      </p:sp>
      <p:sp>
        <p:nvSpPr>
          <p:cNvPr id="15" name="矩形 14">
            <a:extLst>
              <a:ext uri="{FF2B5EF4-FFF2-40B4-BE49-F238E27FC236}">
                <a16:creationId xmlns:a16="http://schemas.microsoft.com/office/drawing/2014/main" id="{9BD88F19-AFE6-C847-93F0-DEF1BA72427C}"/>
              </a:ext>
            </a:extLst>
          </p:cNvPr>
          <p:cNvSpPr/>
          <p:nvPr/>
        </p:nvSpPr>
        <p:spPr>
          <a:xfrm>
            <a:off x="2459777" y="4920939"/>
            <a:ext cx="2027583" cy="50619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zh-CN" altLang="en-US" dirty="0"/>
              <a:t>中药网络聚类分析 </a:t>
            </a:r>
          </a:p>
        </p:txBody>
      </p:sp>
      <p:sp>
        <p:nvSpPr>
          <p:cNvPr id="21" name="矩形 20">
            <a:extLst>
              <a:ext uri="{FF2B5EF4-FFF2-40B4-BE49-F238E27FC236}">
                <a16:creationId xmlns:a16="http://schemas.microsoft.com/office/drawing/2014/main" id="{EB7C64A9-01D8-D34D-A1BA-94E6738896A2}"/>
              </a:ext>
            </a:extLst>
          </p:cNvPr>
          <p:cNvSpPr/>
          <p:nvPr/>
        </p:nvSpPr>
        <p:spPr>
          <a:xfrm>
            <a:off x="4959473" y="4926455"/>
            <a:ext cx="2027583" cy="50619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中心性分析</a:t>
            </a:r>
          </a:p>
        </p:txBody>
      </p:sp>
      <p:sp>
        <p:nvSpPr>
          <p:cNvPr id="22" name="矩形 21">
            <a:extLst>
              <a:ext uri="{FF2B5EF4-FFF2-40B4-BE49-F238E27FC236}">
                <a16:creationId xmlns:a16="http://schemas.microsoft.com/office/drawing/2014/main" id="{C114351F-A644-7548-AE0E-74D32C719457}"/>
              </a:ext>
            </a:extLst>
          </p:cNvPr>
          <p:cNvSpPr/>
          <p:nvPr/>
        </p:nvSpPr>
        <p:spPr>
          <a:xfrm>
            <a:off x="7439290" y="4920939"/>
            <a:ext cx="2027583" cy="50619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zh-CN" dirty="0"/>
              <a:t>关联规则分析 </a:t>
            </a:r>
            <a:endParaRPr lang="zh-CN" altLang="en-US" dirty="0"/>
          </a:p>
        </p:txBody>
      </p:sp>
      <p:sp>
        <p:nvSpPr>
          <p:cNvPr id="23" name="矩形 22">
            <a:extLst>
              <a:ext uri="{FF2B5EF4-FFF2-40B4-BE49-F238E27FC236}">
                <a16:creationId xmlns:a16="http://schemas.microsoft.com/office/drawing/2014/main" id="{A1430242-D128-164A-A596-AABFE4390237}"/>
              </a:ext>
            </a:extLst>
          </p:cNvPr>
          <p:cNvSpPr/>
          <p:nvPr/>
        </p:nvSpPr>
        <p:spPr>
          <a:xfrm>
            <a:off x="6799870" y="1023447"/>
            <a:ext cx="1944757" cy="50619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疾病选择</a:t>
            </a:r>
          </a:p>
        </p:txBody>
      </p:sp>
      <p:cxnSp>
        <p:nvCxnSpPr>
          <p:cNvPr id="24" name="直线箭头连接符 23">
            <a:extLst>
              <a:ext uri="{FF2B5EF4-FFF2-40B4-BE49-F238E27FC236}">
                <a16:creationId xmlns:a16="http://schemas.microsoft.com/office/drawing/2014/main" id="{0D877D16-C1E4-9B4D-BB69-D4D8CBAB74B6}"/>
              </a:ext>
            </a:extLst>
          </p:cNvPr>
          <p:cNvCxnSpPr/>
          <p:nvPr/>
        </p:nvCxnSpPr>
        <p:spPr>
          <a:xfrm>
            <a:off x="5973265" y="2662311"/>
            <a:ext cx="1" cy="3671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线箭头连接符 24">
            <a:extLst>
              <a:ext uri="{FF2B5EF4-FFF2-40B4-BE49-F238E27FC236}">
                <a16:creationId xmlns:a16="http://schemas.microsoft.com/office/drawing/2014/main" id="{F779F2AC-45CE-1842-B66E-BEBBD383D548}"/>
              </a:ext>
            </a:extLst>
          </p:cNvPr>
          <p:cNvCxnSpPr/>
          <p:nvPr/>
        </p:nvCxnSpPr>
        <p:spPr>
          <a:xfrm>
            <a:off x="5973265" y="3520125"/>
            <a:ext cx="1" cy="3671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肘形连接符 6">
            <a:extLst>
              <a:ext uri="{FF2B5EF4-FFF2-40B4-BE49-F238E27FC236}">
                <a16:creationId xmlns:a16="http://schemas.microsoft.com/office/drawing/2014/main" id="{939B8AA8-0A8F-F44E-B82A-524C36324CFE}"/>
              </a:ext>
            </a:extLst>
          </p:cNvPr>
          <p:cNvCxnSpPr>
            <a:stCxn id="14" idx="2"/>
            <a:endCxn id="22" idx="0"/>
          </p:cNvCxnSpPr>
          <p:nvPr/>
        </p:nvCxnSpPr>
        <p:spPr>
          <a:xfrm rot="16200000" flipH="1">
            <a:off x="6956657" y="3424513"/>
            <a:ext cx="513035" cy="24798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线箭头连接符 26">
            <a:extLst>
              <a:ext uri="{FF2B5EF4-FFF2-40B4-BE49-F238E27FC236}">
                <a16:creationId xmlns:a16="http://schemas.microsoft.com/office/drawing/2014/main" id="{8CEED27A-3094-484B-9CDE-CA7204736569}"/>
              </a:ext>
            </a:extLst>
          </p:cNvPr>
          <p:cNvCxnSpPr>
            <a:cxnSpLocks/>
          </p:cNvCxnSpPr>
          <p:nvPr/>
        </p:nvCxnSpPr>
        <p:spPr>
          <a:xfrm>
            <a:off x="5973265" y="4397844"/>
            <a:ext cx="0" cy="5230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a:extLst>
              <a:ext uri="{FF2B5EF4-FFF2-40B4-BE49-F238E27FC236}">
                <a16:creationId xmlns:a16="http://schemas.microsoft.com/office/drawing/2014/main" id="{B690AE11-3195-B34F-ADFA-4A13903B2881}"/>
              </a:ext>
            </a:extLst>
          </p:cNvPr>
          <p:cNvCxnSpPr>
            <a:cxnSpLocks/>
            <a:stCxn id="14" idx="2"/>
            <a:endCxn id="15" idx="0"/>
          </p:cNvCxnSpPr>
          <p:nvPr/>
        </p:nvCxnSpPr>
        <p:spPr>
          <a:xfrm rot="5400000">
            <a:off x="4466901" y="3414572"/>
            <a:ext cx="513035" cy="2499698"/>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矩形 29">
            <a:extLst>
              <a:ext uri="{FF2B5EF4-FFF2-40B4-BE49-F238E27FC236}">
                <a16:creationId xmlns:a16="http://schemas.microsoft.com/office/drawing/2014/main" id="{E14400DC-07AC-8745-8C6F-EBF775DEC87F}"/>
              </a:ext>
            </a:extLst>
          </p:cNvPr>
          <p:cNvSpPr/>
          <p:nvPr/>
        </p:nvSpPr>
        <p:spPr>
          <a:xfrm>
            <a:off x="3472747" y="1023447"/>
            <a:ext cx="1944757" cy="50619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dirty="0"/>
              <a:t>文献搜集</a:t>
            </a:r>
          </a:p>
        </p:txBody>
      </p:sp>
      <p:cxnSp>
        <p:nvCxnSpPr>
          <p:cNvPr id="35" name="肘形连接符 34">
            <a:extLst>
              <a:ext uri="{FF2B5EF4-FFF2-40B4-BE49-F238E27FC236}">
                <a16:creationId xmlns:a16="http://schemas.microsoft.com/office/drawing/2014/main" id="{41535FD0-3D15-AD49-8D2B-C042333D2A0C}"/>
              </a:ext>
            </a:extLst>
          </p:cNvPr>
          <p:cNvCxnSpPr>
            <a:stCxn id="23" idx="2"/>
            <a:endCxn id="3" idx="0"/>
          </p:cNvCxnSpPr>
          <p:nvPr/>
        </p:nvCxnSpPr>
        <p:spPr>
          <a:xfrm rot="5400000">
            <a:off x="6571632" y="931276"/>
            <a:ext cx="602255" cy="17989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肘形连接符 36">
            <a:extLst>
              <a:ext uri="{FF2B5EF4-FFF2-40B4-BE49-F238E27FC236}">
                <a16:creationId xmlns:a16="http://schemas.microsoft.com/office/drawing/2014/main" id="{27019EDB-6FA5-9548-900C-44D199DBDE30}"/>
              </a:ext>
            </a:extLst>
          </p:cNvPr>
          <p:cNvCxnSpPr>
            <a:stCxn id="30" idx="2"/>
            <a:endCxn id="3" idx="0"/>
          </p:cNvCxnSpPr>
          <p:nvPr/>
        </p:nvCxnSpPr>
        <p:spPr>
          <a:xfrm rot="16200000" flipH="1">
            <a:off x="4908070" y="1066695"/>
            <a:ext cx="602255" cy="15281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7360916"/>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示 2"/>
          <p:cNvGraphicFramePr/>
          <p:nvPr/>
        </p:nvGraphicFramePr>
        <p:xfrm>
          <a:off x="2438400" y="580225"/>
          <a:ext cx="7315200" cy="424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7451807" y="1958840"/>
            <a:ext cx="3960964" cy="1191077"/>
          </a:xfrm>
          <a:prstGeom prst="rect">
            <a:avLst/>
          </a:prstGeom>
          <a:noFill/>
        </p:spPr>
        <p:txBody>
          <a:bodyPr wrap="square" lIns="82277" tIns="41139" rIns="82277" bIns="41139" rtlCol="0">
            <a:spAutoFit/>
          </a:bodyPr>
          <a:lstStyle/>
          <a:p>
            <a:r>
              <a:rPr lang="zh-CN" altLang="zh-CN" dirty="0"/>
              <a:t>根据之前的进度安排，已经完成了对数据的收集工作，进行了数据清洗，构建了成分共现矩阵，并尝试构建共现网络。对于网络分析还在进行中。</a:t>
            </a: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工作进展</a:t>
              </a:r>
            </a:p>
          </p:txBody>
        </p:sp>
      </p:grpSp>
      <p:pic>
        <p:nvPicPr>
          <p:cNvPr id="2" name="图片 1" descr="截屏2020-03-29下午4.03.48"/>
          <p:cNvPicPr>
            <a:picLocks noChangeAspect="1"/>
          </p:cNvPicPr>
          <p:nvPr/>
        </p:nvPicPr>
        <p:blipFill>
          <a:blip r:embed="rId8"/>
          <a:stretch>
            <a:fillRect/>
          </a:stretch>
        </p:blipFill>
        <p:spPr>
          <a:xfrm>
            <a:off x="1012190" y="1241425"/>
            <a:ext cx="6114415" cy="38169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示 2"/>
          <p:cNvGraphicFramePr/>
          <p:nvPr/>
        </p:nvGraphicFramePr>
        <p:xfrm>
          <a:off x="2438400" y="580225"/>
          <a:ext cx="7315200" cy="424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数据描述</a:t>
              </a:r>
            </a:p>
          </p:txBody>
        </p:sp>
      </p:grpSp>
      <p:sp>
        <p:nvSpPr>
          <p:cNvPr id="100" name="文本框 99"/>
          <p:cNvSpPr txBox="1"/>
          <p:nvPr/>
        </p:nvSpPr>
        <p:spPr>
          <a:xfrm>
            <a:off x="7642860" y="1241425"/>
            <a:ext cx="3812540" cy="1476375"/>
          </a:xfrm>
          <a:prstGeom prst="rect">
            <a:avLst/>
          </a:prstGeom>
          <a:noFill/>
          <a:ln w="9525">
            <a:noFill/>
          </a:ln>
        </p:spPr>
        <p:txBody>
          <a:bodyPr wrap="square">
            <a:spAutoFit/>
          </a:bodyPr>
          <a:lstStyle/>
          <a:p>
            <a:pPr marL="0" indent="0" algn="l"/>
            <a:r>
              <a:rPr lang="zh-CN" altLang="en-US" b="0">
                <a:latin typeface="宋体" panose="02010600030101010101" pitchFamily="2" charset="-122"/>
                <a:cs typeface="宋体" panose="02010600030101010101" pitchFamily="2" charset="-122"/>
              </a:rPr>
              <a:t>数据来自于国家人口与健康科学数据共享平台的方剂现代应用数据库</a:t>
            </a:r>
          </a:p>
          <a:p>
            <a:pPr marL="0" indent="0" algn="l"/>
            <a:r>
              <a:rPr lang="zh-CN" altLang="en-US" b="0">
                <a:latin typeface="宋体" panose="02010600030101010101" pitchFamily="2" charset="-122"/>
                <a:cs typeface="宋体" panose="02010600030101010101" pitchFamily="2" charset="-122"/>
              </a:rPr>
              <a:t>http://dbcenter.cintcm.com/channel-link.jsp?channelId=10772</a:t>
            </a:r>
          </a:p>
          <a:p>
            <a:pPr marL="0" indent="0" algn="l"/>
            <a:endParaRPr lang="zh-CN" altLang="en-US"/>
          </a:p>
        </p:txBody>
      </p:sp>
      <p:pic>
        <p:nvPicPr>
          <p:cNvPr id="6" name="图片 2" descr="截屏2020-03-29下午4.10.52"/>
          <p:cNvPicPr>
            <a:picLocks noChangeAspect="1"/>
          </p:cNvPicPr>
          <p:nvPr/>
        </p:nvPicPr>
        <p:blipFill>
          <a:blip r:embed="rId8"/>
          <a:stretch>
            <a:fillRect/>
          </a:stretch>
        </p:blipFill>
        <p:spPr>
          <a:xfrm>
            <a:off x="699135" y="1174750"/>
            <a:ext cx="6791960" cy="3219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示 2"/>
          <p:cNvGraphicFramePr/>
          <p:nvPr/>
        </p:nvGraphicFramePr>
        <p:xfrm>
          <a:off x="2438400" y="580225"/>
          <a:ext cx="7315200" cy="424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文本框 5"/>
          <p:cNvSpPr txBox="1"/>
          <p:nvPr/>
        </p:nvSpPr>
        <p:spPr>
          <a:xfrm>
            <a:off x="1864719"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sp>
        <p:nvSpPr>
          <p:cNvPr id="5" name="文本框 6"/>
          <p:cNvSpPr txBox="1"/>
          <p:nvPr/>
        </p:nvSpPr>
        <p:spPr>
          <a:xfrm>
            <a:off x="6363877" y="3914207"/>
            <a:ext cx="3960964" cy="480060"/>
          </a:xfrm>
          <a:prstGeom prst="rect">
            <a:avLst/>
          </a:prstGeom>
          <a:noFill/>
        </p:spPr>
        <p:txBody>
          <a:bodyPr wrap="square" lIns="82277" tIns="41139" rIns="82277" bIns="41139" rtlCol="0">
            <a:spAutoFit/>
          </a:bodyPr>
          <a:lstStyle/>
          <a:p>
            <a:pPr algn="just" defTabSz="1096645">
              <a:lnSpc>
                <a:spcPct val="120000"/>
              </a:lnSpc>
            </a:pPr>
            <a:endParaRPr lang="en-US" altLang="zh-CN" sz="2160" dirty="0">
              <a:gradFill>
                <a:gsLst>
                  <a:gs pos="0">
                    <a:srgbClr val="595959"/>
                  </a:gs>
                  <a:gs pos="100000">
                    <a:srgbClr val="595959"/>
                  </a:gs>
                </a:gsLst>
                <a:lin ang="5400000" scaled="0"/>
              </a:gra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938658" y="261371"/>
            <a:ext cx="4725295" cy="523116"/>
            <a:chOff x="274214" y="217809"/>
            <a:chExt cx="3937746" cy="435930"/>
          </a:xfrm>
        </p:grpSpPr>
        <p:grpSp>
          <p:nvGrpSpPr>
            <p:cNvPr id="8" name="组合 7"/>
            <p:cNvGrpSpPr/>
            <p:nvPr/>
          </p:nvGrpSpPr>
          <p:grpSpPr>
            <a:xfrm>
              <a:off x="274214" y="217809"/>
              <a:ext cx="454527" cy="435930"/>
              <a:chOff x="683568" y="1489348"/>
              <a:chExt cx="2638425" cy="2530475"/>
            </a:xfrm>
          </p:grpSpPr>
          <p:sp>
            <p:nvSpPr>
              <p:cNvPr id="10" name="Freeform 7"/>
              <p:cNvSpPr/>
              <p:nvPr/>
            </p:nvSpPr>
            <p:spPr bwMode="auto">
              <a:xfrm>
                <a:off x="683568" y="1489348"/>
                <a:ext cx="2638425" cy="1771650"/>
              </a:xfrm>
              <a:custGeom>
                <a:avLst/>
                <a:gdLst>
                  <a:gd name="T0" fmla="*/ 0 w 16620"/>
                  <a:gd name="T1" fmla="*/ 4462 h 11158"/>
                  <a:gd name="T2" fmla="*/ 65 w 16620"/>
                  <a:gd name="T3" fmla="*/ 4480 h 11158"/>
                  <a:gd name="T4" fmla="*/ 128 w 16620"/>
                  <a:gd name="T5" fmla="*/ 4494 h 11158"/>
                  <a:gd name="T6" fmla="*/ 188 w 16620"/>
                  <a:gd name="T7" fmla="*/ 4509 h 11158"/>
                  <a:gd name="T8" fmla="*/ 246 w 16620"/>
                  <a:gd name="T9" fmla="*/ 4521 h 11158"/>
                  <a:gd name="T10" fmla="*/ 353 w 16620"/>
                  <a:gd name="T11" fmla="*/ 4545 h 11158"/>
                  <a:gd name="T12" fmla="*/ 450 w 16620"/>
                  <a:gd name="T13" fmla="*/ 4568 h 11158"/>
                  <a:gd name="T14" fmla="*/ 495 w 16620"/>
                  <a:gd name="T15" fmla="*/ 4580 h 11158"/>
                  <a:gd name="T16" fmla="*/ 538 w 16620"/>
                  <a:gd name="T17" fmla="*/ 4591 h 11158"/>
                  <a:gd name="T18" fmla="*/ 579 w 16620"/>
                  <a:gd name="T19" fmla="*/ 4603 h 11158"/>
                  <a:gd name="T20" fmla="*/ 616 w 16620"/>
                  <a:gd name="T21" fmla="*/ 4616 h 11158"/>
                  <a:gd name="T22" fmla="*/ 652 w 16620"/>
                  <a:gd name="T23" fmla="*/ 4631 h 11158"/>
                  <a:gd name="T24" fmla="*/ 686 w 16620"/>
                  <a:gd name="T25" fmla="*/ 4645 h 11158"/>
                  <a:gd name="T26" fmla="*/ 717 w 16620"/>
                  <a:gd name="T27" fmla="*/ 4663 h 11158"/>
                  <a:gd name="T28" fmla="*/ 747 w 16620"/>
                  <a:gd name="T29" fmla="*/ 4682 h 11158"/>
                  <a:gd name="T30" fmla="*/ 774 w 16620"/>
                  <a:gd name="T31" fmla="*/ 4702 h 11158"/>
                  <a:gd name="T32" fmla="*/ 799 w 16620"/>
                  <a:gd name="T33" fmla="*/ 4725 h 11158"/>
                  <a:gd name="T34" fmla="*/ 822 w 16620"/>
                  <a:gd name="T35" fmla="*/ 4750 h 11158"/>
                  <a:gd name="T36" fmla="*/ 843 w 16620"/>
                  <a:gd name="T37" fmla="*/ 4779 h 11158"/>
                  <a:gd name="T38" fmla="*/ 862 w 16620"/>
                  <a:gd name="T39" fmla="*/ 4810 h 11158"/>
                  <a:gd name="T40" fmla="*/ 880 w 16620"/>
                  <a:gd name="T41" fmla="*/ 4845 h 11158"/>
                  <a:gd name="T42" fmla="*/ 895 w 16620"/>
                  <a:gd name="T43" fmla="*/ 4882 h 11158"/>
                  <a:gd name="T44" fmla="*/ 909 w 16620"/>
                  <a:gd name="T45" fmla="*/ 4924 h 11158"/>
                  <a:gd name="T46" fmla="*/ 921 w 16620"/>
                  <a:gd name="T47" fmla="*/ 4969 h 11158"/>
                  <a:gd name="T48" fmla="*/ 932 w 16620"/>
                  <a:gd name="T49" fmla="*/ 5019 h 11158"/>
                  <a:gd name="T50" fmla="*/ 940 w 16620"/>
                  <a:gd name="T51" fmla="*/ 5073 h 11158"/>
                  <a:gd name="T52" fmla="*/ 947 w 16620"/>
                  <a:gd name="T53" fmla="*/ 5133 h 11158"/>
                  <a:gd name="T54" fmla="*/ 953 w 16620"/>
                  <a:gd name="T55" fmla="*/ 5196 h 11158"/>
                  <a:gd name="T56" fmla="*/ 956 w 16620"/>
                  <a:gd name="T57" fmla="*/ 5264 h 11158"/>
                  <a:gd name="T58" fmla="*/ 958 w 16620"/>
                  <a:gd name="T59" fmla="*/ 5339 h 11158"/>
                  <a:gd name="T60" fmla="*/ 959 w 16620"/>
                  <a:gd name="T61" fmla="*/ 5419 h 11158"/>
                  <a:gd name="T62" fmla="*/ 959 w 16620"/>
                  <a:gd name="T63" fmla="*/ 11158 h 11158"/>
                  <a:gd name="T64" fmla="*/ 1598 w 16620"/>
                  <a:gd name="T65" fmla="*/ 11158 h 11158"/>
                  <a:gd name="T66" fmla="*/ 1598 w 16620"/>
                  <a:gd name="T67" fmla="*/ 5419 h 11158"/>
                  <a:gd name="T68" fmla="*/ 8330 w 16620"/>
                  <a:gd name="T69" fmla="*/ 9211 h 11158"/>
                  <a:gd name="T70" fmla="*/ 16517 w 16620"/>
                  <a:gd name="T71" fmla="*/ 4292 h 11158"/>
                  <a:gd name="T72" fmla="*/ 16620 w 16620"/>
                  <a:gd name="T73" fmla="*/ 3825 h 11158"/>
                  <a:gd name="T74" fmla="*/ 8310 w 16620"/>
                  <a:gd name="T75" fmla="*/ 0 h 11158"/>
                  <a:gd name="T76" fmla="*/ 0 w 16620"/>
                  <a:gd name="T77" fmla="*/ 3825 h 11158"/>
                  <a:gd name="T78" fmla="*/ 0 w 16620"/>
                  <a:gd name="T79" fmla="*/ 4462 h 1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20" h="11158">
                    <a:moveTo>
                      <a:pt x="0" y="4462"/>
                    </a:moveTo>
                    <a:lnTo>
                      <a:pt x="65" y="4480"/>
                    </a:lnTo>
                    <a:lnTo>
                      <a:pt x="128" y="4494"/>
                    </a:lnTo>
                    <a:lnTo>
                      <a:pt x="188" y="4509"/>
                    </a:lnTo>
                    <a:lnTo>
                      <a:pt x="246" y="4521"/>
                    </a:lnTo>
                    <a:lnTo>
                      <a:pt x="353" y="4545"/>
                    </a:lnTo>
                    <a:lnTo>
                      <a:pt x="450" y="4568"/>
                    </a:lnTo>
                    <a:lnTo>
                      <a:pt x="495" y="4580"/>
                    </a:lnTo>
                    <a:lnTo>
                      <a:pt x="538" y="4591"/>
                    </a:lnTo>
                    <a:lnTo>
                      <a:pt x="579" y="4603"/>
                    </a:lnTo>
                    <a:lnTo>
                      <a:pt x="616" y="4616"/>
                    </a:lnTo>
                    <a:lnTo>
                      <a:pt x="652" y="4631"/>
                    </a:lnTo>
                    <a:lnTo>
                      <a:pt x="686" y="4645"/>
                    </a:lnTo>
                    <a:lnTo>
                      <a:pt x="717" y="4663"/>
                    </a:lnTo>
                    <a:lnTo>
                      <a:pt x="747" y="4682"/>
                    </a:lnTo>
                    <a:lnTo>
                      <a:pt x="774" y="4702"/>
                    </a:lnTo>
                    <a:lnTo>
                      <a:pt x="799" y="4725"/>
                    </a:lnTo>
                    <a:lnTo>
                      <a:pt x="822" y="4750"/>
                    </a:lnTo>
                    <a:lnTo>
                      <a:pt x="843" y="4779"/>
                    </a:lnTo>
                    <a:lnTo>
                      <a:pt x="862" y="4810"/>
                    </a:lnTo>
                    <a:lnTo>
                      <a:pt x="880" y="4845"/>
                    </a:lnTo>
                    <a:lnTo>
                      <a:pt x="895" y="4882"/>
                    </a:lnTo>
                    <a:lnTo>
                      <a:pt x="909" y="4924"/>
                    </a:lnTo>
                    <a:lnTo>
                      <a:pt x="921" y="4969"/>
                    </a:lnTo>
                    <a:lnTo>
                      <a:pt x="932" y="5019"/>
                    </a:lnTo>
                    <a:lnTo>
                      <a:pt x="940" y="5073"/>
                    </a:lnTo>
                    <a:lnTo>
                      <a:pt x="947" y="5133"/>
                    </a:lnTo>
                    <a:lnTo>
                      <a:pt x="953" y="5196"/>
                    </a:lnTo>
                    <a:lnTo>
                      <a:pt x="956" y="5264"/>
                    </a:lnTo>
                    <a:lnTo>
                      <a:pt x="958" y="5339"/>
                    </a:lnTo>
                    <a:lnTo>
                      <a:pt x="959" y="5419"/>
                    </a:lnTo>
                    <a:lnTo>
                      <a:pt x="959" y="11158"/>
                    </a:lnTo>
                    <a:lnTo>
                      <a:pt x="1598" y="11158"/>
                    </a:lnTo>
                    <a:lnTo>
                      <a:pt x="1598" y="5419"/>
                    </a:lnTo>
                    <a:lnTo>
                      <a:pt x="8330" y="9211"/>
                    </a:lnTo>
                    <a:lnTo>
                      <a:pt x="16517" y="4292"/>
                    </a:lnTo>
                    <a:lnTo>
                      <a:pt x="16620" y="3825"/>
                    </a:lnTo>
                    <a:lnTo>
                      <a:pt x="8310" y="0"/>
                    </a:lnTo>
                    <a:lnTo>
                      <a:pt x="0" y="3825"/>
                    </a:lnTo>
                    <a:lnTo>
                      <a:pt x="0" y="4462"/>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sp>
            <p:nvSpPr>
              <p:cNvPr id="11" name="Freeform 8"/>
              <p:cNvSpPr/>
              <p:nvPr/>
            </p:nvSpPr>
            <p:spPr bwMode="auto">
              <a:xfrm>
                <a:off x="1039168" y="2502173"/>
                <a:ext cx="1927225" cy="1517650"/>
              </a:xfrm>
              <a:custGeom>
                <a:avLst/>
                <a:gdLst>
                  <a:gd name="T0" fmla="*/ 11030 w 12146"/>
                  <a:gd name="T1" fmla="*/ 4122 h 9555"/>
                  <a:gd name="T2" fmla="*/ 11252 w 12146"/>
                  <a:gd name="T3" fmla="*/ 4107 h 9555"/>
                  <a:gd name="T4" fmla="*/ 11385 w 12146"/>
                  <a:gd name="T5" fmla="*/ 4096 h 9555"/>
                  <a:gd name="T6" fmla="*/ 11507 w 12146"/>
                  <a:gd name="T7" fmla="*/ 4083 h 9555"/>
                  <a:gd name="T8" fmla="*/ 11617 w 12146"/>
                  <a:gd name="T9" fmla="*/ 4065 h 9555"/>
                  <a:gd name="T10" fmla="*/ 11717 w 12146"/>
                  <a:gd name="T11" fmla="*/ 4041 h 9555"/>
                  <a:gd name="T12" fmla="*/ 11805 w 12146"/>
                  <a:gd name="T13" fmla="*/ 4010 h 9555"/>
                  <a:gd name="T14" fmla="*/ 11883 w 12146"/>
                  <a:gd name="T15" fmla="*/ 3968 h 9555"/>
                  <a:gd name="T16" fmla="*/ 11949 w 12146"/>
                  <a:gd name="T17" fmla="*/ 3916 h 9555"/>
                  <a:gd name="T18" fmla="*/ 12006 w 12146"/>
                  <a:gd name="T19" fmla="*/ 3851 h 9555"/>
                  <a:gd name="T20" fmla="*/ 12053 w 12146"/>
                  <a:gd name="T21" fmla="*/ 3771 h 9555"/>
                  <a:gd name="T22" fmla="*/ 12090 w 12146"/>
                  <a:gd name="T23" fmla="*/ 3673 h 9555"/>
                  <a:gd name="T24" fmla="*/ 12117 w 12146"/>
                  <a:gd name="T25" fmla="*/ 3559 h 9555"/>
                  <a:gd name="T26" fmla="*/ 12136 w 12146"/>
                  <a:gd name="T27" fmla="*/ 3423 h 9555"/>
                  <a:gd name="T28" fmla="*/ 12144 w 12146"/>
                  <a:gd name="T29" fmla="*/ 3266 h 9555"/>
                  <a:gd name="T30" fmla="*/ 12146 w 12146"/>
                  <a:gd name="T31" fmla="*/ 309 h 9555"/>
                  <a:gd name="T32" fmla="*/ 6081 w 12146"/>
                  <a:gd name="T33" fmla="*/ 3512 h 9555"/>
                  <a:gd name="T34" fmla="*/ 0 w 12146"/>
                  <a:gd name="T35" fmla="*/ 309 h 9555"/>
                  <a:gd name="T36" fmla="*/ 0 w 12146"/>
                  <a:gd name="T37" fmla="*/ 3259 h 9555"/>
                  <a:gd name="T38" fmla="*/ 7 w 12146"/>
                  <a:gd name="T39" fmla="*/ 3402 h 9555"/>
                  <a:gd name="T40" fmla="*/ 19 w 12146"/>
                  <a:gd name="T41" fmla="*/ 3524 h 9555"/>
                  <a:gd name="T42" fmla="*/ 38 w 12146"/>
                  <a:gd name="T43" fmla="*/ 3628 h 9555"/>
                  <a:gd name="T44" fmla="*/ 64 w 12146"/>
                  <a:gd name="T45" fmla="*/ 3715 h 9555"/>
                  <a:gd name="T46" fmla="*/ 97 w 12146"/>
                  <a:gd name="T47" fmla="*/ 3788 h 9555"/>
                  <a:gd name="T48" fmla="*/ 137 w 12146"/>
                  <a:gd name="T49" fmla="*/ 3847 h 9555"/>
                  <a:gd name="T50" fmla="*/ 185 w 12146"/>
                  <a:gd name="T51" fmla="*/ 3896 h 9555"/>
                  <a:gd name="T52" fmla="*/ 241 w 12146"/>
                  <a:gd name="T53" fmla="*/ 3935 h 9555"/>
                  <a:gd name="T54" fmla="*/ 307 w 12146"/>
                  <a:gd name="T55" fmla="*/ 3967 h 9555"/>
                  <a:gd name="T56" fmla="*/ 381 w 12146"/>
                  <a:gd name="T57" fmla="*/ 3994 h 9555"/>
                  <a:gd name="T58" fmla="*/ 464 w 12146"/>
                  <a:gd name="T59" fmla="*/ 4018 h 9555"/>
                  <a:gd name="T60" fmla="*/ 606 w 12146"/>
                  <a:gd name="T61" fmla="*/ 4051 h 9555"/>
                  <a:gd name="T62" fmla="*/ 771 w 12146"/>
                  <a:gd name="T63" fmla="*/ 4089 h 9555"/>
                  <a:gd name="T64" fmla="*/ 894 w 12146"/>
                  <a:gd name="T65" fmla="*/ 4118 h 9555"/>
                  <a:gd name="T66" fmla="*/ 959 w 12146"/>
                  <a:gd name="T67" fmla="*/ 7005 h 9555"/>
                  <a:gd name="T68" fmla="*/ 2557 w 12146"/>
                  <a:gd name="T69" fmla="*/ 9555 h 9555"/>
                  <a:gd name="T70" fmla="*/ 4794 w 12146"/>
                  <a:gd name="T71" fmla="*/ 7005 h 9555"/>
                  <a:gd name="T72" fmla="*/ 7352 w 12146"/>
                  <a:gd name="T73" fmla="*/ 9555 h 9555"/>
                  <a:gd name="T74" fmla="*/ 9589 w 12146"/>
                  <a:gd name="T75" fmla="*/ 7005 h 9555"/>
                  <a:gd name="T76" fmla="*/ 10867 w 12146"/>
                  <a:gd name="T77" fmla="*/ 4135 h 9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146" h="9555">
                    <a:moveTo>
                      <a:pt x="10867" y="4135"/>
                    </a:moveTo>
                    <a:lnTo>
                      <a:pt x="11030" y="4122"/>
                    </a:lnTo>
                    <a:lnTo>
                      <a:pt x="11182" y="4112"/>
                    </a:lnTo>
                    <a:lnTo>
                      <a:pt x="11252" y="4107"/>
                    </a:lnTo>
                    <a:lnTo>
                      <a:pt x="11321" y="4101"/>
                    </a:lnTo>
                    <a:lnTo>
                      <a:pt x="11385" y="4096"/>
                    </a:lnTo>
                    <a:lnTo>
                      <a:pt x="11447" y="4090"/>
                    </a:lnTo>
                    <a:lnTo>
                      <a:pt x="11507" y="4083"/>
                    </a:lnTo>
                    <a:lnTo>
                      <a:pt x="11564" y="4074"/>
                    </a:lnTo>
                    <a:lnTo>
                      <a:pt x="11617" y="4065"/>
                    </a:lnTo>
                    <a:lnTo>
                      <a:pt x="11669" y="4054"/>
                    </a:lnTo>
                    <a:lnTo>
                      <a:pt x="11717" y="4041"/>
                    </a:lnTo>
                    <a:lnTo>
                      <a:pt x="11762" y="4027"/>
                    </a:lnTo>
                    <a:lnTo>
                      <a:pt x="11805" y="4010"/>
                    </a:lnTo>
                    <a:lnTo>
                      <a:pt x="11845" y="3990"/>
                    </a:lnTo>
                    <a:lnTo>
                      <a:pt x="11883" y="3968"/>
                    </a:lnTo>
                    <a:lnTo>
                      <a:pt x="11917" y="3943"/>
                    </a:lnTo>
                    <a:lnTo>
                      <a:pt x="11949" y="3916"/>
                    </a:lnTo>
                    <a:lnTo>
                      <a:pt x="11979" y="3885"/>
                    </a:lnTo>
                    <a:lnTo>
                      <a:pt x="12006" y="3851"/>
                    </a:lnTo>
                    <a:lnTo>
                      <a:pt x="12031" y="3812"/>
                    </a:lnTo>
                    <a:lnTo>
                      <a:pt x="12053" y="3771"/>
                    </a:lnTo>
                    <a:lnTo>
                      <a:pt x="12073" y="3724"/>
                    </a:lnTo>
                    <a:lnTo>
                      <a:pt x="12090" y="3673"/>
                    </a:lnTo>
                    <a:lnTo>
                      <a:pt x="12105" y="3618"/>
                    </a:lnTo>
                    <a:lnTo>
                      <a:pt x="12117" y="3559"/>
                    </a:lnTo>
                    <a:lnTo>
                      <a:pt x="12128" y="3493"/>
                    </a:lnTo>
                    <a:lnTo>
                      <a:pt x="12136" y="3423"/>
                    </a:lnTo>
                    <a:lnTo>
                      <a:pt x="12141" y="3347"/>
                    </a:lnTo>
                    <a:lnTo>
                      <a:pt x="12144" y="3266"/>
                    </a:lnTo>
                    <a:lnTo>
                      <a:pt x="12146" y="3179"/>
                    </a:lnTo>
                    <a:lnTo>
                      <a:pt x="12146" y="309"/>
                    </a:lnTo>
                    <a:lnTo>
                      <a:pt x="11973" y="19"/>
                    </a:lnTo>
                    <a:lnTo>
                      <a:pt x="6081" y="3512"/>
                    </a:lnTo>
                    <a:lnTo>
                      <a:pt x="182" y="0"/>
                    </a:lnTo>
                    <a:lnTo>
                      <a:pt x="0" y="309"/>
                    </a:lnTo>
                    <a:lnTo>
                      <a:pt x="0" y="3179"/>
                    </a:lnTo>
                    <a:lnTo>
                      <a:pt x="0" y="3259"/>
                    </a:lnTo>
                    <a:lnTo>
                      <a:pt x="4" y="3332"/>
                    </a:lnTo>
                    <a:lnTo>
                      <a:pt x="7" y="3402"/>
                    </a:lnTo>
                    <a:lnTo>
                      <a:pt x="12" y="3465"/>
                    </a:lnTo>
                    <a:lnTo>
                      <a:pt x="19" y="3524"/>
                    </a:lnTo>
                    <a:lnTo>
                      <a:pt x="27" y="3579"/>
                    </a:lnTo>
                    <a:lnTo>
                      <a:pt x="38" y="3628"/>
                    </a:lnTo>
                    <a:lnTo>
                      <a:pt x="50" y="3673"/>
                    </a:lnTo>
                    <a:lnTo>
                      <a:pt x="64" y="3715"/>
                    </a:lnTo>
                    <a:lnTo>
                      <a:pt x="79" y="3753"/>
                    </a:lnTo>
                    <a:lnTo>
                      <a:pt x="97" y="3788"/>
                    </a:lnTo>
                    <a:lnTo>
                      <a:pt x="116" y="3819"/>
                    </a:lnTo>
                    <a:lnTo>
                      <a:pt x="137" y="3847"/>
                    </a:lnTo>
                    <a:lnTo>
                      <a:pt x="160" y="3873"/>
                    </a:lnTo>
                    <a:lnTo>
                      <a:pt x="185" y="3896"/>
                    </a:lnTo>
                    <a:lnTo>
                      <a:pt x="212" y="3916"/>
                    </a:lnTo>
                    <a:lnTo>
                      <a:pt x="241" y="3935"/>
                    </a:lnTo>
                    <a:lnTo>
                      <a:pt x="274" y="3952"/>
                    </a:lnTo>
                    <a:lnTo>
                      <a:pt x="307" y="3967"/>
                    </a:lnTo>
                    <a:lnTo>
                      <a:pt x="343" y="3982"/>
                    </a:lnTo>
                    <a:lnTo>
                      <a:pt x="381" y="3994"/>
                    </a:lnTo>
                    <a:lnTo>
                      <a:pt x="421" y="4007"/>
                    </a:lnTo>
                    <a:lnTo>
                      <a:pt x="464" y="4018"/>
                    </a:lnTo>
                    <a:lnTo>
                      <a:pt x="508" y="4030"/>
                    </a:lnTo>
                    <a:lnTo>
                      <a:pt x="606" y="4051"/>
                    </a:lnTo>
                    <a:lnTo>
                      <a:pt x="713" y="4075"/>
                    </a:lnTo>
                    <a:lnTo>
                      <a:pt x="771" y="4089"/>
                    </a:lnTo>
                    <a:lnTo>
                      <a:pt x="831" y="4102"/>
                    </a:lnTo>
                    <a:lnTo>
                      <a:pt x="894" y="4118"/>
                    </a:lnTo>
                    <a:lnTo>
                      <a:pt x="959" y="4135"/>
                    </a:lnTo>
                    <a:lnTo>
                      <a:pt x="959" y="7005"/>
                    </a:lnTo>
                    <a:lnTo>
                      <a:pt x="2557" y="7005"/>
                    </a:lnTo>
                    <a:lnTo>
                      <a:pt x="2557" y="9555"/>
                    </a:lnTo>
                    <a:lnTo>
                      <a:pt x="4794" y="9555"/>
                    </a:lnTo>
                    <a:lnTo>
                      <a:pt x="4794" y="7005"/>
                    </a:lnTo>
                    <a:lnTo>
                      <a:pt x="7352" y="7005"/>
                    </a:lnTo>
                    <a:lnTo>
                      <a:pt x="7352" y="9555"/>
                    </a:lnTo>
                    <a:lnTo>
                      <a:pt x="9589" y="9555"/>
                    </a:lnTo>
                    <a:lnTo>
                      <a:pt x="9589" y="7005"/>
                    </a:lnTo>
                    <a:lnTo>
                      <a:pt x="10867" y="7005"/>
                    </a:lnTo>
                    <a:lnTo>
                      <a:pt x="10867" y="413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96645"/>
                <a:endParaRPr lang="zh-CN" altLang="en-US" sz="3360" b="1">
                  <a:solidFill>
                    <a:prstClr val="white"/>
                  </a:solidFill>
                  <a:latin typeface="微软雅黑" panose="020B0503020204020204" pitchFamily="34" charset="-122"/>
                  <a:ea typeface="微软雅黑" panose="020B0503020204020204" pitchFamily="34" charset="-122"/>
                </a:endParaRPr>
              </a:p>
            </p:txBody>
          </p:sp>
        </p:grpSp>
        <p:sp>
          <p:nvSpPr>
            <p:cNvPr id="9" name="TextBox 8"/>
            <p:cNvSpPr txBox="1"/>
            <p:nvPr/>
          </p:nvSpPr>
          <p:spPr>
            <a:xfrm>
              <a:off x="728742" y="235719"/>
              <a:ext cx="3483218" cy="383646"/>
            </a:xfrm>
            <a:prstGeom prst="rect">
              <a:avLst/>
            </a:prstGeom>
            <a:noFill/>
          </p:spPr>
          <p:txBody>
            <a:bodyPr wrap="square" rtlCol="0">
              <a:spAutoFit/>
            </a:bodyPr>
            <a:lstStyle/>
            <a:p>
              <a:pPr defTabSz="1096645"/>
              <a:r>
                <a:rPr lang="zh-CN" altLang="en-US" sz="2400" b="1" dirty="0">
                  <a:solidFill>
                    <a:prstClr val="black"/>
                  </a:solidFill>
                  <a:latin typeface="微软雅黑" panose="020B0503020204020204" pitchFamily="34" charset="-122"/>
                  <a:ea typeface="微软雅黑" panose="020B0503020204020204" pitchFamily="34" charset="-122"/>
                </a:rPr>
                <a:t>数据描述</a:t>
              </a:r>
            </a:p>
          </p:txBody>
        </p:sp>
      </p:grpSp>
      <p:sp>
        <p:nvSpPr>
          <p:cNvPr id="100" name="文本框 99"/>
          <p:cNvSpPr txBox="1"/>
          <p:nvPr/>
        </p:nvSpPr>
        <p:spPr>
          <a:xfrm>
            <a:off x="7642860" y="1241425"/>
            <a:ext cx="3812540" cy="922020"/>
          </a:xfrm>
          <a:prstGeom prst="rect">
            <a:avLst/>
          </a:prstGeom>
          <a:noFill/>
          <a:ln w="9525">
            <a:noFill/>
          </a:ln>
        </p:spPr>
        <p:txBody>
          <a:bodyPr wrap="square">
            <a:spAutoFit/>
          </a:bodyPr>
          <a:lstStyle/>
          <a:p>
            <a:pPr marL="0" indent="0" algn="l"/>
            <a:r>
              <a:rPr lang="zh-CN" altLang="en-US" b="0">
                <a:latin typeface="宋体" panose="02010600030101010101" pitchFamily="2" charset="-122"/>
                <a:cs typeface="宋体" panose="02010600030101010101" pitchFamily="2" charset="-122"/>
              </a:rPr>
              <a:t>使用关键字</a:t>
            </a:r>
            <a:r>
              <a:rPr lang="en-US" altLang="zh-CN" b="0">
                <a:latin typeface="宋体" panose="02010600030101010101" pitchFamily="2" charset="-122"/>
                <a:cs typeface="宋体" panose="02010600030101010101" pitchFamily="2" charset="-122"/>
              </a:rPr>
              <a:t>“</a:t>
            </a:r>
            <a:r>
              <a:rPr lang="zh-CN" altLang="en-US" b="0">
                <a:latin typeface="宋体" panose="02010600030101010101" pitchFamily="2" charset="-122"/>
                <a:cs typeface="宋体" panose="02010600030101010101" pitchFamily="2" charset="-122"/>
              </a:rPr>
              <a:t>肝炎</a:t>
            </a:r>
            <a:r>
              <a:rPr lang="en-US" altLang="zh-CN" b="0">
                <a:latin typeface="宋体" panose="02010600030101010101" pitchFamily="2" charset="-122"/>
                <a:cs typeface="宋体" panose="02010600030101010101" pitchFamily="2" charset="-122"/>
              </a:rPr>
              <a:t>”</a:t>
            </a:r>
            <a:r>
              <a:rPr lang="zh-CN" altLang="en-US" b="0">
                <a:latin typeface="宋体" panose="02010600030101010101" pitchFamily="2" charset="-122"/>
                <a:cs typeface="宋体" panose="02010600030101010101" pitchFamily="2" charset="-122"/>
              </a:rPr>
              <a:t>进行检索，可得到记录476条。</a:t>
            </a:r>
          </a:p>
          <a:p>
            <a:pPr marL="0" indent="0" algn="l"/>
            <a:endParaRPr lang="zh-CN" altLang="en-US"/>
          </a:p>
        </p:txBody>
      </p:sp>
      <p:pic>
        <p:nvPicPr>
          <p:cNvPr id="2" name="图片 3" descr="截屏2020-03-29下午4.13.18"/>
          <p:cNvPicPr>
            <a:picLocks noChangeAspect="1"/>
          </p:cNvPicPr>
          <p:nvPr/>
        </p:nvPicPr>
        <p:blipFill>
          <a:blip r:embed="rId8"/>
          <a:stretch>
            <a:fillRect/>
          </a:stretch>
        </p:blipFill>
        <p:spPr>
          <a:xfrm>
            <a:off x="1012190" y="1241425"/>
            <a:ext cx="6442075" cy="52997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000120141119A01PPB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8">
      <a:majorFont>
        <a:latin typeface="Forte"/>
        <a:ea typeface="华文新魏"/>
        <a:cs typeface=""/>
      </a:majorFont>
      <a:minorFont>
        <a:latin typeface="Calibri"/>
        <a:ea typeface="幼圆"/>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320</TotalTime>
  <Words>1912</Words>
  <Application>Microsoft Macintosh PowerPoint</Application>
  <PresentationFormat>宽屏</PresentationFormat>
  <Paragraphs>134</Paragraphs>
  <Slides>24</Slides>
  <Notes>23</Notes>
  <HiddenSlides>0</HiddenSlides>
  <MMClips>1</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24</vt:i4>
      </vt:variant>
    </vt:vector>
  </HeadingPairs>
  <TitlesOfParts>
    <vt:vector size="40" baseType="lpstr">
      <vt:lpstr>等线</vt:lpstr>
      <vt:lpstr>等线 Light</vt:lpstr>
      <vt:lpstr>华文新魏</vt:lpstr>
      <vt:lpstr>SimSun</vt:lpstr>
      <vt:lpstr>SimSun</vt:lpstr>
      <vt:lpstr>微软雅黑</vt:lpstr>
      <vt:lpstr>幼圆</vt:lpstr>
      <vt:lpstr>Forte</vt:lpstr>
      <vt:lpstr>HTJ0+ZHAJPW</vt:lpstr>
      <vt:lpstr>Segoe UI</vt:lpstr>
      <vt:lpstr>Arial</vt:lpstr>
      <vt:lpstr>Calibri</vt:lpstr>
      <vt:lpstr>Times New Roman</vt:lpstr>
      <vt:lpstr>Wingdings</vt:lpstr>
      <vt:lpstr>Office 主题​​</vt:lpstr>
      <vt:lpstr>A000120141119A01PPBG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592411825@qq.com</cp:lastModifiedBy>
  <cp:revision>31</cp:revision>
  <dcterms:created xsi:type="dcterms:W3CDTF">2020-03-29T09:38:00Z</dcterms:created>
  <dcterms:modified xsi:type="dcterms:W3CDTF">2020-06-04T12:34:48Z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

<file path=docProps/thumbnail.jpeg>
</file>